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73" r:id="rId13"/>
    <p:sldId id="268" r:id="rId14"/>
    <p:sldId id="269" r:id="rId15"/>
    <p:sldId id="272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8600"/>
    <a:srgbClr val="FB0505"/>
    <a:srgbClr val="FC4646"/>
    <a:srgbClr val="E8A9A4"/>
    <a:srgbClr val="D60093"/>
    <a:srgbClr val="63650B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6" autoAdjust="0"/>
    <p:restoredTop sz="93902" autoAdjust="0"/>
  </p:normalViewPr>
  <p:slideViewPr>
    <p:cSldViewPr>
      <p:cViewPr varScale="1">
        <p:scale>
          <a:sx n="48" d="100"/>
          <a:sy n="48" d="100"/>
        </p:scale>
        <p:origin x="-58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E97D69-33B2-4E4E-BABC-6A9A798DDFA4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847A1FB-7948-406B-BC71-A3A18598F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Carbon &amp; RuBP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C1DB11-5AF1-4619-8E1E-77A4656C8C1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F418AF-336C-40B3-A67A-5E1B39B16CC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Carbon binds with RuBP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4CFDDC-4867-4EDA-9851-75B3A4C7DBE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RuBP splits to PGA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5781E6-3991-498F-8CB6-D32ADF60304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Molecule template</a:t>
            </a: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E2F094-08EB-4CFA-BA64-C001DFD6806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4A1D8-C1AC-43DB-A025-4443CDDC7F14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C023E-1592-4F3F-909B-65E464826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E9D55-C0CC-4011-92BA-D17848778DCC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0AE37-DE50-4614-A84A-7944EA712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DA282-85BE-4294-A758-60E0C746094C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B079D-E690-4598-8C40-7DB50B735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A9A47-7C1E-436B-9C95-DCF417AD9A9E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06A90-AB10-447D-A57E-DC911EB92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7B829-D569-4D0E-AE2E-102BEF69F81E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29746-EF5D-4315-9DC2-F691CE5EA1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1357C-95F0-4533-97CA-2053158CEB3B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9048B-B37B-4A16-8EBA-907E76174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AC8A3-CBA6-42A5-A039-C0EE72C04C3A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5EE57-040E-43DC-8904-BE51A2F6B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0C029-C031-4BB0-8E3F-A7C39F3320C7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B20D5-C7E5-4569-A06D-DC2F35095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9BD31-0F98-4B3B-864A-0619F7D4511D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44D03-167C-4BA3-9239-D616E6328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F53B7-CEE5-4CC7-B26B-99766400DA1C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B12D8-F021-4276-A7CF-3B0035AF4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43D89-7623-472D-8065-2FADB22277C6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3C7A8-B7B1-4139-A2DB-7D5BDD334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D862D4-714E-4C92-8A40-CD59890C0563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346F6A-FD4E-44B8-9622-440C39123E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advClick="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419600"/>
            <a:ext cx="7772400" cy="1362075"/>
          </a:xfrm>
        </p:spPr>
        <p:txBody>
          <a:bodyPr/>
          <a:lstStyle/>
          <a:p>
            <a:pPr eaLnBrk="1" hangingPunct="1"/>
            <a:r>
              <a:rPr lang="en-US" cap="none" smtClean="0">
                <a:solidFill>
                  <a:srgbClr val="003300"/>
                </a:solidFill>
                <a:latin typeface="Kidprint"/>
              </a:rPr>
              <a:t>THE CALVIN CYCLE</a:t>
            </a:r>
            <a:br>
              <a:rPr lang="en-US" cap="none" smtClean="0">
                <a:solidFill>
                  <a:srgbClr val="003300"/>
                </a:solidFill>
                <a:latin typeface="Kidprint"/>
              </a:rPr>
            </a:br>
            <a:r>
              <a:rPr lang="en-US" cap="none" smtClean="0">
                <a:solidFill>
                  <a:srgbClr val="003300"/>
                </a:solidFill>
                <a:latin typeface="Kidprint"/>
              </a:rPr>
              <a:t>        </a:t>
            </a:r>
            <a:r>
              <a:rPr lang="en-US" sz="2800" cap="none" smtClean="0">
                <a:solidFill>
                  <a:srgbClr val="003300"/>
                </a:solidFill>
                <a:latin typeface="Kidprint"/>
              </a:rPr>
              <a:t>Created by: Caitlynn Lied 2008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008600"/>
                </a:solidFill>
                <a:latin typeface="Kidprint"/>
              </a:rPr>
              <a:t>The dark reaction of photosynthesis</a:t>
            </a: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7526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37338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12954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3276600" y="5791200"/>
            <a:ext cx="762000" cy="762000"/>
            <a:chOff x="5867400" y="3581400"/>
            <a:chExt cx="762000" cy="762000"/>
          </a:xfrm>
        </p:grpSpPr>
        <p:sp>
          <p:nvSpPr>
            <p:cNvPr id="15" name="16-Point Star 14"/>
            <p:cNvSpPr/>
            <p:nvPr/>
          </p:nvSpPr>
          <p:spPr>
            <a:xfrm>
              <a:off x="5867400" y="3581400"/>
              <a:ext cx="762000" cy="762000"/>
            </a:xfrm>
            <a:prstGeom prst="star16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shape">
                <a:fillToRect l="50000" t="50000" r="50000" b="50000"/>
              </a:path>
              <a:tileRect/>
            </a:gradFill>
            <a:ln w="31750" cap="flat">
              <a:solidFill>
                <a:srgbClr val="0033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379" name="TextBox 15"/>
            <p:cNvSpPr txBox="1">
              <a:spLocks noChangeArrowheads="1"/>
            </p:cNvSpPr>
            <p:nvPr/>
          </p:nvSpPr>
          <p:spPr bwMode="auto">
            <a:xfrm>
              <a:off x="6019800" y="3657600"/>
              <a:ext cx="457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003300"/>
                  </a:solidFill>
                  <a:latin typeface="Kidprint"/>
                </a:rPr>
                <a:t>R</a:t>
              </a:r>
            </a:p>
          </p:txBody>
        </p:sp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1447800" y="2971800"/>
            <a:ext cx="762000" cy="762000"/>
            <a:chOff x="5867400" y="3581400"/>
            <a:chExt cx="762000" cy="762000"/>
          </a:xfrm>
        </p:grpSpPr>
        <p:sp>
          <p:nvSpPr>
            <p:cNvPr id="18" name="16-Point Star 17"/>
            <p:cNvSpPr/>
            <p:nvPr/>
          </p:nvSpPr>
          <p:spPr>
            <a:xfrm>
              <a:off x="5867400" y="3581400"/>
              <a:ext cx="762000" cy="762000"/>
            </a:xfrm>
            <a:prstGeom prst="star16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shape">
                <a:fillToRect l="50000" t="50000" r="50000" b="50000"/>
              </a:path>
              <a:tileRect/>
            </a:gradFill>
            <a:ln w="31750" cap="flat">
              <a:solidFill>
                <a:srgbClr val="0033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377" name="TextBox 18"/>
            <p:cNvSpPr txBox="1">
              <a:spLocks noChangeArrowheads="1"/>
            </p:cNvSpPr>
            <p:nvPr/>
          </p:nvSpPr>
          <p:spPr bwMode="auto">
            <a:xfrm>
              <a:off x="6019800" y="3657600"/>
              <a:ext cx="457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003300"/>
                  </a:solidFill>
                  <a:latin typeface="Kidprint"/>
                </a:rPr>
                <a:t>R</a:t>
              </a:r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3733800" y="2667000"/>
            <a:ext cx="1295400" cy="747713"/>
            <a:chOff x="4114800" y="2209800"/>
            <a:chExt cx="1981200" cy="1143000"/>
          </a:xfrm>
        </p:grpSpPr>
        <p:sp>
          <p:nvSpPr>
            <p:cNvPr id="24" name="8-Point Star 23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adFill>
              <a:gsLst>
                <a:gs pos="0">
                  <a:srgbClr val="FFF200">
                    <a:alpha val="0"/>
                  </a:srgbClr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r="100000" b="100000"/>
              </a:path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375" name="TextBox 24"/>
            <p:cNvSpPr txBox="1">
              <a:spLocks noChangeArrowheads="1"/>
            </p:cNvSpPr>
            <p:nvPr/>
          </p:nvSpPr>
          <p:spPr bwMode="auto">
            <a:xfrm>
              <a:off x="4495799" y="2514600"/>
              <a:ext cx="1219200" cy="517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>
                  <a:latin typeface="Kidprint"/>
                </a:rPr>
                <a:t>NADPH</a:t>
              </a:r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457200" y="5334000"/>
            <a:ext cx="1295400" cy="747713"/>
            <a:chOff x="4114800" y="2209800"/>
            <a:chExt cx="1981200" cy="1143000"/>
          </a:xfrm>
        </p:grpSpPr>
        <p:sp>
          <p:nvSpPr>
            <p:cNvPr id="27" name="8-Point Star 26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adFill>
              <a:gsLst>
                <a:gs pos="0">
                  <a:srgbClr val="FFF200">
                    <a:alpha val="0"/>
                  </a:srgbClr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r="100000" b="100000"/>
              </a:path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371" name="TextBox 27"/>
            <p:cNvSpPr txBox="1">
              <a:spLocks noChangeArrowheads="1"/>
            </p:cNvSpPr>
            <p:nvPr/>
          </p:nvSpPr>
          <p:spPr bwMode="auto">
            <a:xfrm>
              <a:off x="4495799" y="2514600"/>
              <a:ext cx="1219200" cy="517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>
                  <a:latin typeface="Kidprint"/>
                </a:rPr>
                <a:t>NADPH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14400" y="152400"/>
            <a:ext cx="1295400" cy="747346"/>
            <a:chOff x="4114800" y="2209800"/>
            <a:chExt cx="19812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30" name="8-Point Star 29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95799" y="2514600"/>
              <a:ext cx="1219200" cy="517789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Kidprint" pitchFamily="66" charset="0"/>
                </a:rPr>
                <a:t>NADP+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391400" y="5715000"/>
            <a:ext cx="1295400" cy="747346"/>
            <a:chOff x="4114800" y="2209800"/>
            <a:chExt cx="19812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33" name="8-Point Star 32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495799" y="2514600"/>
              <a:ext cx="1219200" cy="517789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Kidprint" pitchFamily="66" charset="0"/>
                </a:rPr>
                <a:t>NADP+</a:t>
              </a:r>
            </a:p>
          </p:txBody>
        </p:sp>
      </p:grpSp>
      <p:grpSp>
        <p:nvGrpSpPr>
          <p:cNvPr id="35" name="Group 34"/>
          <p:cNvGrpSpPr>
            <a:grpSpLocks/>
          </p:cNvGrpSpPr>
          <p:nvPr/>
        </p:nvGrpSpPr>
        <p:grpSpPr bwMode="auto">
          <a:xfrm rot="-1144487">
            <a:off x="3176588" y="671513"/>
            <a:ext cx="3800475" cy="955675"/>
            <a:chOff x="3048000" y="4267200"/>
            <a:chExt cx="3800475" cy="955675"/>
          </a:xfrm>
        </p:grpSpPr>
        <p:cxnSp>
          <p:nvCxnSpPr>
            <p:cNvPr id="36" name="Straight Connector 35"/>
            <p:cNvCxnSpPr/>
            <p:nvPr/>
          </p:nvCxnSpPr>
          <p:spPr>
            <a:xfrm rot="10800000">
              <a:off x="3391124" y="4756405"/>
              <a:ext cx="3276600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360" name="Group 79"/>
            <p:cNvGrpSpPr>
              <a:grpSpLocks/>
            </p:cNvGrpSpPr>
            <p:nvPr/>
          </p:nvGrpSpPr>
          <p:grpSpPr bwMode="auto">
            <a:xfrm>
              <a:off x="3048000" y="4267200"/>
              <a:ext cx="914400" cy="914400"/>
              <a:chOff x="914400" y="4038600"/>
              <a:chExt cx="685800" cy="685800"/>
            </a:xfrm>
          </p:grpSpPr>
          <p:sp>
            <p:nvSpPr>
              <p:cNvPr id="41" name="Regular Pentagon 40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2" name="TextBox 75"/>
              <p:cNvSpPr txBox="1"/>
              <p:nvPr/>
            </p:nvSpPr>
            <p:spPr>
              <a:xfrm>
                <a:off x="1065216" y="4109513"/>
                <a:ext cx="381000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14361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530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2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674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63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86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3" name="Group 42"/>
          <p:cNvGrpSpPr>
            <a:grpSpLocks/>
          </p:cNvGrpSpPr>
          <p:nvPr/>
        </p:nvGrpSpPr>
        <p:grpSpPr bwMode="auto">
          <a:xfrm rot="1348420">
            <a:off x="6184900" y="3182938"/>
            <a:ext cx="2886075" cy="955675"/>
            <a:chOff x="5105400" y="4495800"/>
            <a:chExt cx="2886075" cy="955675"/>
          </a:xfrm>
        </p:grpSpPr>
        <p:cxnSp>
          <p:nvCxnSpPr>
            <p:cNvPr id="44" name="Straight Connector 43"/>
            <p:cNvCxnSpPr/>
            <p:nvPr/>
          </p:nvCxnSpPr>
          <p:spPr>
            <a:xfrm rot="10800000">
              <a:off x="5445005" y="5067913"/>
              <a:ext cx="2208212" cy="1587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352" name="Group 79"/>
            <p:cNvGrpSpPr>
              <a:grpSpLocks/>
            </p:cNvGrpSpPr>
            <p:nvPr/>
          </p:nvGrpSpPr>
          <p:grpSpPr bwMode="auto">
            <a:xfrm>
              <a:off x="5105400" y="4495800"/>
              <a:ext cx="914400" cy="914400"/>
              <a:chOff x="914400" y="4038600"/>
              <a:chExt cx="685800" cy="685800"/>
            </a:xfrm>
          </p:grpSpPr>
          <p:sp>
            <p:nvSpPr>
              <p:cNvPr id="48" name="Regular Pentagon 47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9" name="TextBox 75"/>
              <p:cNvSpPr txBox="1"/>
              <p:nvPr/>
            </p:nvSpPr>
            <p:spPr>
              <a:xfrm>
                <a:off x="1062623" y="4111117"/>
                <a:ext cx="381000" cy="57745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14353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96000" y="4572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4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10400" y="4572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4" presetClass="entr" presetSubtype="0" ac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4" presetClass="entr" presetSubtype="0" accel="10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4" presetClass="entr" presetSubtype="0" ac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4" presetClass="entr" presetSubtype="0" ac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4" presetClass="entr" presetSubtype="0" ac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4" presetClass="entr" presetSubtype="0" ac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4" presetClass="entr" presetSubtype="0" accel="10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4" presetClass="entr" presetSubtype="0" accel="10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4" presetClass="entr" presetSubtype="0" accel="10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7650" name="Group 1"/>
          <p:cNvGrpSpPr>
            <a:grpSpLocks/>
          </p:cNvGrpSpPr>
          <p:nvPr/>
        </p:nvGrpSpPr>
        <p:grpSpPr bwMode="auto">
          <a:xfrm>
            <a:off x="533400" y="4495800"/>
            <a:ext cx="3470275" cy="879475"/>
            <a:chOff x="533400" y="914400"/>
            <a:chExt cx="3470275" cy="879475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1295400" y="1371600"/>
              <a:ext cx="2438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683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24200" y="914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84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6000" y="914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85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47800" y="914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86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400" y="914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651" name="Group 7"/>
          <p:cNvGrpSpPr>
            <a:grpSpLocks/>
          </p:cNvGrpSpPr>
          <p:nvPr/>
        </p:nvGrpSpPr>
        <p:grpSpPr bwMode="auto">
          <a:xfrm>
            <a:off x="5181600" y="4495800"/>
            <a:ext cx="3495675" cy="879475"/>
            <a:chOff x="5181600" y="838200"/>
            <a:chExt cx="3495675" cy="879475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5486400" y="1295400"/>
              <a:ext cx="27432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678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198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9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580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80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696200" y="83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81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816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652" name="Group 13"/>
          <p:cNvGrpSpPr>
            <a:grpSpLocks/>
          </p:cNvGrpSpPr>
          <p:nvPr/>
        </p:nvGrpSpPr>
        <p:grpSpPr bwMode="auto">
          <a:xfrm>
            <a:off x="5181600" y="2743200"/>
            <a:ext cx="3495675" cy="879475"/>
            <a:chOff x="5181600" y="838200"/>
            <a:chExt cx="3495675" cy="87947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486400" y="1295400"/>
              <a:ext cx="27432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673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198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4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580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5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696200" y="83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6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816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5181600" y="838200"/>
            <a:ext cx="3495675" cy="879475"/>
            <a:chOff x="5181600" y="838200"/>
            <a:chExt cx="3495675" cy="87947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5486400" y="1295400"/>
              <a:ext cx="27432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668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198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9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580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0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696200" y="83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71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816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654" name="Group 25"/>
          <p:cNvGrpSpPr>
            <a:grpSpLocks/>
          </p:cNvGrpSpPr>
          <p:nvPr/>
        </p:nvGrpSpPr>
        <p:grpSpPr bwMode="auto">
          <a:xfrm>
            <a:off x="533400" y="2743200"/>
            <a:ext cx="3470275" cy="879475"/>
            <a:chOff x="533400" y="2743200"/>
            <a:chExt cx="3470275" cy="879475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1219200" y="3200400"/>
              <a:ext cx="25908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663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6000" y="2743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4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47800" y="2743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5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400" y="2743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6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24200" y="2743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655" name="Group 31"/>
          <p:cNvGrpSpPr>
            <a:grpSpLocks/>
          </p:cNvGrpSpPr>
          <p:nvPr/>
        </p:nvGrpSpPr>
        <p:grpSpPr bwMode="auto">
          <a:xfrm>
            <a:off x="533400" y="914400"/>
            <a:ext cx="3470275" cy="879475"/>
            <a:chOff x="533400" y="914400"/>
            <a:chExt cx="3470275" cy="879475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1295400" y="1371600"/>
              <a:ext cx="2438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658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24200" y="914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9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6000" y="914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0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47800" y="914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1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400" y="914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85800" y="1752600"/>
            <a:ext cx="3962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One newly-formed PGAL molecule steps off and waits for the next cycle</a:t>
            </a: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27782E-6 L 0.35886 -0.2528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" y="-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8" name="Straight Connector 117"/>
          <p:cNvCxnSpPr/>
          <p:nvPr/>
        </p:nvCxnSpPr>
        <p:spPr>
          <a:xfrm>
            <a:off x="1905000" y="5638800"/>
            <a:ext cx="43434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2438400" y="3581400"/>
            <a:ext cx="45720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1905000" y="838200"/>
            <a:ext cx="44958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295400" y="1371600"/>
            <a:ext cx="24384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9144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9144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9144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Straight Connector 34"/>
          <p:cNvCxnSpPr/>
          <p:nvPr/>
        </p:nvCxnSpPr>
        <p:spPr>
          <a:xfrm>
            <a:off x="1295400" y="3200400"/>
            <a:ext cx="24384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27432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27432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27432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" name="Straight Connector 42"/>
          <p:cNvCxnSpPr/>
          <p:nvPr/>
        </p:nvCxnSpPr>
        <p:spPr>
          <a:xfrm>
            <a:off x="1295400" y="4953000"/>
            <a:ext cx="2514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44958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44958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44958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1" name="Straight Connector 50"/>
          <p:cNvCxnSpPr/>
          <p:nvPr/>
        </p:nvCxnSpPr>
        <p:spPr>
          <a:xfrm>
            <a:off x="5562600" y="4953000"/>
            <a:ext cx="26670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44958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44958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96200" y="44958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/>
          <p:nvPr/>
        </p:nvCxnSpPr>
        <p:spPr>
          <a:xfrm>
            <a:off x="5486400" y="3200400"/>
            <a:ext cx="27432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7432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7432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457200" y="1905000"/>
            <a:ext cx="4648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Two phosphates leave, and the 5 PGAL re-arrange themselves into RuMP, a five-carbon molecule</a:t>
            </a:r>
          </a:p>
        </p:txBody>
      </p:sp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96200" y="27432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9144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27432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44958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44958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27432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71177E-6 L 0.18802 -0.11959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-6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5022E-6 L 0.18802 0.202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" y="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58223E-6 L 0.18524 -0.07078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" y="-35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58223E-6 L 0.01024 -0.07078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-3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58223E-6 L 0.28525 -0.07078 " pathEditMode="relative" rAng="0" ptsTypes="AA">
                                      <p:cBhvr>
                                        <p:cTn id="37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-35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2177E-6 L 0.09635 -0.0751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" y="-38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19223E-6 L -0.30642 -0.3372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" y="-16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19223E-6 L -0.12309 -0.33726 " pathEditMode="relative" rAng="0" ptsTypes="AA">
                                      <p:cBhvr>
                                        <p:cTn id="43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" y="-169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19223E-6 L -0.14809 0.0624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" y="31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018E-6 L 0.16024 -0.19292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-9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19223E-6 L -0.10643 0.0624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31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19223E-6 L 0.07691 0.0624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31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19223E-6 L 0.44358 0.0624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" y="31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71177E-6 L 0.62969 0.05806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" y="29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4018E-6 L 0.16858 0.10687 " pathEditMode="relative" rAng="0" ptsTypes="AA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53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4018E-6 L 0.34358 0.1068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" y="5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018E-6 L -0.23976 0.10687 " pathEditMode="relative" rAng="0" ptsTypes="AA">
                                      <p:cBhvr>
                                        <p:cTn id="6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" y="5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22222E-6 L -0.06475 0.10694 " pathEditMode="relative" rAng="0" ptsTypes="AA">
                                      <p:cBhvr>
                                        <p:cTn id="63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53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4018E-6 L -0.51476 0.10687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" y="53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5022E-6 L 0.07135 0.10247 " pathEditMode="relative" rAng="0" ptsTypes="AA">
                                      <p:cBhvr>
                                        <p:cTn id="6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" y="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7" name="Straight Connector 116"/>
          <p:cNvCxnSpPr/>
          <p:nvPr/>
        </p:nvCxnSpPr>
        <p:spPr>
          <a:xfrm>
            <a:off x="5715000" y="57150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1828800" y="35814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867400" y="8382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oup 104"/>
          <p:cNvGrpSpPr>
            <a:grpSpLocks/>
          </p:cNvGrpSpPr>
          <p:nvPr/>
        </p:nvGrpSpPr>
        <p:grpSpPr bwMode="auto">
          <a:xfrm>
            <a:off x="5343525" y="6934200"/>
            <a:ext cx="3621088" cy="955675"/>
            <a:chOff x="5343525" y="6934200"/>
            <a:chExt cx="3620294" cy="955675"/>
          </a:xfrm>
        </p:grpSpPr>
        <p:cxnSp>
          <p:nvCxnSpPr>
            <p:cNvPr id="19" name="Straight Connector 18"/>
            <p:cNvCxnSpPr/>
            <p:nvPr/>
          </p:nvCxnSpPr>
          <p:spPr>
            <a:xfrm rot="10800000">
              <a:off x="5687937" y="7427913"/>
              <a:ext cx="3275882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750" name="Group 79"/>
            <p:cNvGrpSpPr>
              <a:grpSpLocks/>
            </p:cNvGrpSpPr>
            <p:nvPr/>
          </p:nvGrpSpPr>
          <p:grpSpPr bwMode="auto">
            <a:xfrm>
              <a:off x="5343525" y="6934200"/>
              <a:ext cx="914400" cy="914400"/>
              <a:chOff x="914400" y="4038600"/>
              <a:chExt cx="685800" cy="685800"/>
            </a:xfrm>
          </p:grpSpPr>
          <p:sp>
            <p:nvSpPr>
              <p:cNvPr id="24" name="Regular Pentagon 23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" name="TextBox 75"/>
              <p:cNvSpPr txBox="1"/>
              <p:nvPr/>
            </p:nvSpPr>
            <p:spPr>
              <a:xfrm>
                <a:off x="1066767" y="4114800"/>
                <a:ext cx="380916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9751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48525" y="7010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52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334125" y="7010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4" name="Group 103"/>
          <p:cNvGrpSpPr>
            <a:grpSpLocks/>
          </p:cNvGrpSpPr>
          <p:nvPr/>
        </p:nvGrpSpPr>
        <p:grpSpPr bwMode="auto">
          <a:xfrm>
            <a:off x="304800" y="6858000"/>
            <a:ext cx="3621088" cy="955675"/>
            <a:chOff x="304800" y="7010400"/>
            <a:chExt cx="3620294" cy="955675"/>
          </a:xfrm>
        </p:grpSpPr>
        <p:cxnSp>
          <p:nvCxnSpPr>
            <p:cNvPr id="11" name="Straight Connector 10"/>
            <p:cNvCxnSpPr/>
            <p:nvPr/>
          </p:nvCxnSpPr>
          <p:spPr>
            <a:xfrm rot="10800000">
              <a:off x="649212" y="7504113"/>
              <a:ext cx="3275882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742" name="Group 79"/>
            <p:cNvGrpSpPr>
              <a:grpSpLocks/>
            </p:cNvGrpSpPr>
            <p:nvPr/>
          </p:nvGrpSpPr>
          <p:grpSpPr bwMode="auto">
            <a:xfrm>
              <a:off x="304800" y="7010400"/>
              <a:ext cx="914400" cy="914400"/>
              <a:chOff x="914400" y="4038600"/>
              <a:chExt cx="685800" cy="685800"/>
            </a:xfrm>
          </p:grpSpPr>
          <p:sp>
            <p:nvSpPr>
              <p:cNvPr id="16" name="Regular Pentagon 15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TextBox 75"/>
              <p:cNvSpPr txBox="1"/>
              <p:nvPr/>
            </p:nvSpPr>
            <p:spPr>
              <a:xfrm>
                <a:off x="1066767" y="4114800"/>
                <a:ext cx="380916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9743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09800" y="70866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44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95400" y="70866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" name="Group 102"/>
          <p:cNvGrpSpPr>
            <a:grpSpLocks/>
          </p:cNvGrpSpPr>
          <p:nvPr/>
        </p:nvGrpSpPr>
        <p:grpSpPr bwMode="auto">
          <a:xfrm>
            <a:off x="-4038600" y="3352800"/>
            <a:ext cx="3621087" cy="955675"/>
            <a:chOff x="-4038600" y="3352800"/>
            <a:chExt cx="3620294" cy="955675"/>
          </a:xfrm>
        </p:grpSpPr>
        <p:cxnSp>
          <p:nvCxnSpPr>
            <p:cNvPr id="3" name="Straight Connector 2"/>
            <p:cNvCxnSpPr/>
            <p:nvPr/>
          </p:nvCxnSpPr>
          <p:spPr>
            <a:xfrm rot="10800000">
              <a:off x="-3694188" y="3846513"/>
              <a:ext cx="3275882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734" name="Group 79"/>
            <p:cNvGrpSpPr>
              <a:grpSpLocks/>
            </p:cNvGrpSpPr>
            <p:nvPr/>
          </p:nvGrpSpPr>
          <p:grpSpPr bwMode="auto">
            <a:xfrm>
              <a:off x="-4038600" y="3352800"/>
              <a:ext cx="914400" cy="914400"/>
              <a:chOff x="914400" y="4038600"/>
              <a:chExt cx="685800" cy="685800"/>
            </a:xfrm>
          </p:grpSpPr>
          <p:sp>
            <p:nvSpPr>
              <p:cNvPr id="8" name="Regular Pentagon 7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" name="TextBox 75"/>
              <p:cNvSpPr txBox="1"/>
              <p:nvPr/>
            </p:nvSpPr>
            <p:spPr>
              <a:xfrm>
                <a:off x="1066767" y="4114800"/>
                <a:ext cx="380917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9735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2133600" y="3429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36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3048000" y="3429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219200" y="34290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69342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62925" y="70104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57200" y="1600200"/>
            <a:ext cx="472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Now, three more ATP molecules enter, and donate their phosphates again</a:t>
            </a:r>
          </a:p>
        </p:txBody>
      </p:sp>
      <p:grpSp>
        <p:nvGrpSpPr>
          <p:cNvPr id="29708" name="Group 101"/>
          <p:cNvGrpSpPr>
            <a:grpSpLocks/>
          </p:cNvGrpSpPr>
          <p:nvPr/>
        </p:nvGrpSpPr>
        <p:grpSpPr bwMode="auto">
          <a:xfrm>
            <a:off x="1143000" y="5257800"/>
            <a:ext cx="5146675" cy="879475"/>
            <a:chOff x="1143000" y="5257800"/>
            <a:chExt cx="5146675" cy="879475"/>
          </a:xfrm>
        </p:grpSpPr>
        <p:cxnSp>
          <p:nvCxnSpPr>
            <p:cNvPr id="60" name="Straight Connector 59"/>
            <p:cNvCxnSpPr/>
            <p:nvPr/>
          </p:nvCxnSpPr>
          <p:spPr>
            <a:xfrm>
              <a:off x="1828800" y="5715000"/>
              <a:ext cx="4343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727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10000" y="52578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28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2000" y="52578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29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43000" y="52578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30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10200" y="52578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31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71800" y="52578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3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133600" y="52578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9709" name="Group 88"/>
          <p:cNvGrpSpPr>
            <a:grpSpLocks/>
          </p:cNvGrpSpPr>
          <p:nvPr/>
        </p:nvGrpSpPr>
        <p:grpSpPr bwMode="auto">
          <a:xfrm>
            <a:off x="1371600" y="381000"/>
            <a:ext cx="5222875" cy="896938"/>
            <a:chOff x="1371600" y="381000"/>
            <a:chExt cx="5222875" cy="896937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1905000" y="838199"/>
              <a:ext cx="44958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720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71600" y="381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21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362200" y="45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2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038600" y="45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23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00400" y="45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24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00600" y="45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25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15000" y="45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9710" name="Group 100"/>
          <p:cNvGrpSpPr>
            <a:grpSpLocks/>
          </p:cNvGrpSpPr>
          <p:nvPr/>
        </p:nvGrpSpPr>
        <p:grpSpPr bwMode="auto">
          <a:xfrm>
            <a:off x="2133600" y="3200400"/>
            <a:ext cx="5172075" cy="879475"/>
            <a:chOff x="2133600" y="3200400"/>
            <a:chExt cx="5172075" cy="879475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2514600" y="3581400"/>
              <a:ext cx="45720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713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71800" y="3200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4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86400" y="3200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5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324600" y="3200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6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10000" y="3200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7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133600" y="3200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8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2000" y="3200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9" name="TextBox 118"/>
          <p:cNvSpPr txBox="1">
            <a:spLocks noChangeArrowheads="1"/>
          </p:cNvSpPr>
          <p:nvPr/>
        </p:nvSpPr>
        <p:spPr bwMode="auto">
          <a:xfrm>
            <a:off x="5181600" y="2514600"/>
            <a:ext cx="335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This creates the final product, RuBP</a:t>
            </a: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0.44636 -0.13079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" y="-6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81481E-6 L 0.45191 -0.12523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-6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667 -0.38889 " pathEditMode="relative" ptsTypes="AA">
                                      <p:cBhvr>
                                        <p:cTn id="1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667 -0.38889 " pathEditMode="relative" ptsTypes="AA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333 -0.14444 " pathEditMode="relative" ptsTypes="AA">
                                      <p:cBhvr>
                                        <p:cTn id="1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333 -0.14444 " pathEditMode="relative" ptsTypes="AA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636 -0.13079 L 0.85469 -0.43079 " pathEditMode="relative" ptsTypes="AA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7 -0.38889 L -0.21198 -0.5419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7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333 -0.14445 L -0.20833 -0.25556 " pathEditMode="relative" ptsTypes="AA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119" grpId="0"/>
      <p:bldP spid="11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19200" y="5181600"/>
            <a:ext cx="6086475" cy="879475"/>
            <a:chOff x="1524000" y="4267200"/>
            <a:chExt cx="6086475" cy="879475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2286000" y="4724400"/>
              <a:ext cx="5105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746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76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7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912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8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294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9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14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0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66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1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384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2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240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1219200" y="3124200"/>
            <a:ext cx="6086475" cy="879475"/>
            <a:chOff x="1524000" y="4267200"/>
            <a:chExt cx="6086475" cy="879475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2286000" y="4724400"/>
              <a:ext cx="5105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738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76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9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912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0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294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1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14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2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66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3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384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4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240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1447800" y="381000"/>
            <a:ext cx="6086475" cy="879475"/>
            <a:chOff x="1524000" y="4267200"/>
            <a:chExt cx="6086475" cy="87947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2286000" y="4724400"/>
              <a:ext cx="5105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730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76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1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912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2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294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3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14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4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66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5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384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6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240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39738" y="-820738"/>
            <a:ext cx="879476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-820738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-820738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381000" y="304800"/>
            <a:ext cx="3581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Three new carbon then come in, and the cycle begins again</a:t>
            </a: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70969E-6 L 0.05885 0.0358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" y="1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87532E-6 L 0.12552 0.30234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15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89845E-6 L 0.20052 -0.15291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1.11111E-6 L 0.125 0.26666 " pathEditMode="relative" ptsTypes="AA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6.66667E-6 L 0.00833 0.29999 " pathEditMode="relative" ptsTypes="AA">
                                      <p:cBhvr>
                                        <p:cTn id="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5.55556E-6 L -0.06667 0.25555 " pathEditMode="relative" ptsTypes="AA">
                                      <p:cBhvr>
                                        <p:cTn id="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9144000" y="2057400"/>
            <a:ext cx="3495675" cy="879475"/>
            <a:chOff x="5181600" y="838200"/>
            <a:chExt cx="3495675" cy="879475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5486400" y="1295400"/>
              <a:ext cx="27432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761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0198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580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3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696200" y="83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4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816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600200" y="1371600"/>
            <a:ext cx="6096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Later, after the cycle has gone again halfway, the PGAL from the first cycle binds with another PGAL to form…</a:t>
            </a:r>
          </a:p>
        </p:txBody>
      </p: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1143000" y="3276600"/>
            <a:ext cx="3470275" cy="879475"/>
            <a:chOff x="457200" y="5410200"/>
            <a:chExt cx="3470275" cy="879475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1219200" y="5867400"/>
              <a:ext cx="25146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756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098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7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716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8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7200" y="5410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9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480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3278188" y="2057400"/>
            <a:ext cx="2817812" cy="2733675"/>
            <a:chOff x="5334000" y="3276600"/>
            <a:chExt cx="1413164" cy="1371600"/>
          </a:xfrm>
        </p:grpSpPr>
        <p:sp>
          <p:nvSpPr>
            <p:cNvPr id="33" name="Explosion 2 32"/>
            <p:cNvSpPr/>
            <p:nvPr/>
          </p:nvSpPr>
          <p:spPr>
            <a:xfrm>
              <a:off x="5334000" y="3276600"/>
              <a:ext cx="1413164" cy="1371600"/>
            </a:xfrm>
            <a:prstGeom prst="irregularSeal2">
              <a:avLst/>
            </a:prstGeom>
            <a:gradFill flip="none" rotWithShape="1">
              <a:gsLst>
                <a:gs pos="0">
                  <a:srgbClr val="E8A9A4"/>
                </a:gs>
                <a:gs pos="50000">
                  <a:srgbClr val="FC4646">
                    <a:tint val="44500"/>
                    <a:satMod val="160000"/>
                  </a:srgbClr>
                </a:gs>
                <a:gs pos="100000">
                  <a:srgbClr val="FC4646">
                    <a:tint val="23500"/>
                    <a:satMod val="16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cap="rnd" cmpd="thickThin">
              <a:solidFill>
                <a:srgbClr val="FC4646"/>
              </a:solidFill>
              <a:prstDash val="lg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754" name="TextBox 33"/>
            <p:cNvSpPr txBox="1">
              <a:spLocks noChangeArrowheads="1"/>
            </p:cNvSpPr>
            <p:nvPr/>
          </p:nvSpPr>
          <p:spPr bwMode="auto">
            <a:xfrm>
              <a:off x="5753316" y="3658849"/>
              <a:ext cx="609600" cy="602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7200" b="1">
                  <a:solidFill>
                    <a:srgbClr val="FB0505"/>
                  </a:solidFill>
                  <a:latin typeface="Kidprint"/>
                </a:rPr>
                <a:t>G</a:t>
              </a:r>
            </a:p>
          </p:txBody>
        </p:sp>
      </p:grpSp>
      <p:sp>
        <p:nvSpPr>
          <p:cNvPr id="35" name="Rectangle 34"/>
          <p:cNvSpPr/>
          <p:nvPr/>
        </p:nvSpPr>
        <p:spPr>
          <a:xfrm>
            <a:off x="3200400" y="5105400"/>
            <a:ext cx="284930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GLUCOSE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200400" y="6019800"/>
            <a:ext cx="3200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…and the cell has made its food</a:t>
            </a:r>
          </a:p>
        </p:txBody>
      </p:sp>
      <p:sp>
        <p:nvSpPr>
          <p:cNvPr id="31" name="Cloud 30"/>
          <p:cNvSpPr/>
          <p:nvPr/>
        </p:nvSpPr>
        <p:spPr>
          <a:xfrm>
            <a:off x="838200" y="1981200"/>
            <a:ext cx="7467600" cy="3200400"/>
          </a:xfrm>
          <a:prstGeom prst="cloud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31552E-6 L -0.49115 0.1357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4" presetClass="emph" presetSubtype="0" fill="hold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2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3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8" dur="3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5" grpId="4"/>
      <p:bldP spid="35" grpId="5"/>
      <p:bldP spid="36" grpId="0"/>
      <p:bldP spid="31" grpId="0" animBg="1"/>
      <p:bldP spid="31" grpId="1" animBg="1"/>
      <p:bldP spid="31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Group 90"/>
          <p:cNvGrpSpPr>
            <a:grpSpLocks/>
          </p:cNvGrpSpPr>
          <p:nvPr/>
        </p:nvGrpSpPr>
        <p:grpSpPr bwMode="auto">
          <a:xfrm>
            <a:off x="228600" y="1371600"/>
            <a:ext cx="6086475" cy="879475"/>
            <a:chOff x="228600" y="1371600"/>
            <a:chExt cx="6086475" cy="879475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990600" y="1828800"/>
              <a:ext cx="5105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824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81400" y="13716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25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95800" y="13716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26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4000" y="13716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27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19400" y="13716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28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81200" y="13716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29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43000" y="13716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30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8600" y="13716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2770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048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524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772" name="Group 23"/>
          <p:cNvGrpSpPr>
            <a:grpSpLocks/>
          </p:cNvGrpSpPr>
          <p:nvPr/>
        </p:nvGrpSpPr>
        <p:grpSpPr bwMode="auto">
          <a:xfrm>
            <a:off x="2514600" y="304800"/>
            <a:ext cx="1295400" cy="747713"/>
            <a:chOff x="4114800" y="2209800"/>
            <a:chExt cx="1981200" cy="1143000"/>
          </a:xfrm>
        </p:grpSpPr>
        <p:sp>
          <p:nvSpPr>
            <p:cNvPr id="22" name="8-Point Star 21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adFill>
              <a:gsLst>
                <a:gs pos="0">
                  <a:srgbClr val="FFF200">
                    <a:alpha val="0"/>
                  </a:srgbClr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r="100000" b="100000"/>
              </a:path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822" name="TextBox 22"/>
            <p:cNvSpPr txBox="1">
              <a:spLocks noChangeArrowheads="1"/>
            </p:cNvSpPr>
            <p:nvPr/>
          </p:nvSpPr>
          <p:spPr bwMode="auto">
            <a:xfrm>
              <a:off x="4495799" y="2514600"/>
              <a:ext cx="1219200" cy="517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>
                  <a:latin typeface="Kidprint"/>
                </a:rPr>
                <a:t>NADPH</a:t>
              </a: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3962400" y="304800"/>
            <a:ext cx="1295400" cy="747346"/>
            <a:chOff x="4114800" y="2209800"/>
            <a:chExt cx="19812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27" name="8-Point Star 26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95799" y="2514600"/>
              <a:ext cx="1219200" cy="517789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Kidprint" pitchFamily="66" charset="0"/>
                </a:rPr>
                <a:t>NADP+</a:t>
              </a:r>
            </a:p>
          </p:txBody>
        </p:sp>
      </p:grpSp>
      <p:grpSp>
        <p:nvGrpSpPr>
          <p:cNvPr id="32774" name="Group 55"/>
          <p:cNvGrpSpPr>
            <a:grpSpLocks/>
          </p:cNvGrpSpPr>
          <p:nvPr/>
        </p:nvGrpSpPr>
        <p:grpSpPr bwMode="auto">
          <a:xfrm>
            <a:off x="3962400" y="2286000"/>
            <a:ext cx="3495675" cy="879475"/>
            <a:chOff x="2819400" y="4648200"/>
            <a:chExt cx="3495675" cy="879475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3352800" y="5105400"/>
              <a:ext cx="2819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815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194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16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576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17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958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18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4000" y="464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775" name="Group 59"/>
          <p:cNvGrpSpPr>
            <a:grpSpLocks/>
          </p:cNvGrpSpPr>
          <p:nvPr/>
        </p:nvGrpSpPr>
        <p:grpSpPr bwMode="auto">
          <a:xfrm>
            <a:off x="4343400" y="5334000"/>
            <a:ext cx="2886075" cy="955675"/>
            <a:chOff x="5105400" y="4495800"/>
            <a:chExt cx="2886075" cy="955675"/>
          </a:xfrm>
        </p:grpSpPr>
        <p:cxnSp>
          <p:nvCxnSpPr>
            <p:cNvPr id="96" name="Straight Connector 95"/>
            <p:cNvCxnSpPr/>
            <p:nvPr/>
          </p:nvCxnSpPr>
          <p:spPr>
            <a:xfrm rot="10800000">
              <a:off x="5449888" y="5067300"/>
              <a:ext cx="2208212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807" name="Group 79"/>
            <p:cNvGrpSpPr>
              <a:grpSpLocks/>
            </p:cNvGrpSpPr>
            <p:nvPr/>
          </p:nvGrpSpPr>
          <p:grpSpPr bwMode="auto">
            <a:xfrm>
              <a:off x="5105400" y="4495800"/>
              <a:ext cx="914400" cy="914400"/>
              <a:chOff x="914400" y="4038600"/>
              <a:chExt cx="685800" cy="685800"/>
            </a:xfrm>
          </p:grpSpPr>
          <p:sp>
            <p:nvSpPr>
              <p:cNvPr id="93" name="Regular Pentagon 92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4" name="TextBox 75"/>
              <p:cNvSpPr txBox="1"/>
              <p:nvPr/>
            </p:nvSpPr>
            <p:spPr>
              <a:xfrm>
                <a:off x="1066800" y="4114800"/>
                <a:ext cx="381000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32808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96000" y="4572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09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10400" y="4572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776" name="Group 58"/>
          <p:cNvGrpSpPr>
            <a:grpSpLocks/>
          </p:cNvGrpSpPr>
          <p:nvPr/>
        </p:nvGrpSpPr>
        <p:grpSpPr bwMode="auto">
          <a:xfrm>
            <a:off x="381000" y="5410200"/>
            <a:ext cx="3800475" cy="955675"/>
            <a:chOff x="3048000" y="4267200"/>
            <a:chExt cx="3800475" cy="955675"/>
          </a:xfrm>
        </p:grpSpPr>
        <p:cxnSp>
          <p:nvCxnSpPr>
            <p:cNvPr id="97" name="Straight Connector 96"/>
            <p:cNvCxnSpPr/>
            <p:nvPr/>
          </p:nvCxnSpPr>
          <p:spPr>
            <a:xfrm rot="10800000">
              <a:off x="3392488" y="4760913"/>
              <a:ext cx="3276600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798" name="Group 79"/>
            <p:cNvGrpSpPr>
              <a:grpSpLocks/>
            </p:cNvGrpSpPr>
            <p:nvPr/>
          </p:nvGrpSpPr>
          <p:grpSpPr bwMode="auto">
            <a:xfrm>
              <a:off x="3048000" y="4267200"/>
              <a:ext cx="914400" cy="914400"/>
              <a:chOff x="914400" y="4038600"/>
              <a:chExt cx="685800" cy="685800"/>
            </a:xfrm>
          </p:grpSpPr>
          <p:sp>
            <p:nvSpPr>
              <p:cNvPr id="81" name="Regular Pentagon 80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2" name="TextBox 75"/>
              <p:cNvSpPr txBox="1"/>
              <p:nvPr/>
            </p:nvSpPr>
            <p:spPr>
              <a:xfrm>
                <a:off x="1066800" y="4114800"/>
                <a:ext cx="381000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32799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530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00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674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801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86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777" name="Group 76"/>
          <p:cNvGrpSpPr>
            <a:grpSpLocks/>
          </p:cNvGrpSpPr>
          <p:nvPr/>
        </p:nvGrpSpPr>
        <p:grpSpPr bwMode="auto">
          <a:xfrm>
            <a:off x="381000" y="3200400"/>
            <a:ext cx="4410075" cy="879475"/>
            <a:chOff x="1143000" y="3810000"/>
            <a:chExt cx="4410075" cy="879475"/>
          </a:xfrm>
        </p:grpSpPr>
        <p:grpSp>
          <p:nvGrpSpPr>
            <p:cNvPr id="32790" name="Group 66"/>
            <p:cNvGrpSpPr>
              <a:grpSpLocks/>
            </p:cNvGrpSpPr>
            <p:nvPr/>
          </p:nvGrpSpPr>
          <p:grpSpPr bwMode="auto">
            <a:xfrm>
              <a:off x="1143000" y="3810000"/>
              <a:ext cx="3962400" cy="879475"/>
              <a:chOff x="457200" y="5410200"/>
              <a:chExt cx="3962400" cy="879475"/>
            </a:xfrm>
          </p:grpSpPr>
          <p:cxnSp>
            <p:nvCxnSpPr>
              <p:cNvPr id="58" name="Straight Connector 57"/>
              <p:cNvCxnSpPr/>
              <p:nvPr/>
            </p:nvCxnSpPr>
            <p:spPr>
              <a:xfrm>
                <a:off x="1219200" y="5867400"/>
                <a:ext cx="3200400" cy="1588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2793" name="Picture 1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209800" y="5410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794" name="Picture 1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371600" y="5410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795" name="Picture 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57200" y="5410200"/>
                <a:ext cx="981075" cy="879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796" name="Picture 1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048000" y="5410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32791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72000" y="3810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778" name="Group 69"/>
          <p:cNvGrpSpPr>
            <a:grpSpLocks/>
          </p:cNvGrpSpPr>
          <p:nvPr/>
        </p:nvGrpSpPr>
        <p:grpSpPr bwMode="auto">
          <a:xfrm>
            <a:off x="304800" y="2286000"/>
            <a:ext cx="3470275" cy="879475"/>
            <a:chOff x="457200" y="5410200"/>
            <a:chExt cx="3470275" cy="879475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1219200" y="5867400"/>
              <a:ext cx="25146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786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098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7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716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8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7200" y="5410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89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480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779" name="Group 60"/>
          <p:cNvGrpSpPr>
            <a:grpSpLocks/>
          </p:cNvGrpSpPr>
          <p:nvPr/>
        </p:nvGrpSpPr>
        <p:grpSpPr bwMode="auto">
          <a:xfrm>
            <a:off x="5562600" y="381000"/>
            <a:ext cx="762000" cy="762000"/>
            <a:chOff x="5867400" y="3581400"/>
            <a:chExt cx="762000" cy="762000"/>
          </a:xfrm>
        </p:grpSpPr>
        <p:sp>
          <p:nvSpPr>
            <p:cNvPr id="55" name="16-Point Star 54"/>
            <p:cNvSpPr/>
            <p:nvPr/>
          </p:nvSpPr>
          <p:spPr>
            <a:xfrm>
              <a:off x="5867400" y="3581400"/>
              <a:ext cx="762000" cy="762000"/>
            </a:xfrm>
            <a:prstGeom prst="star16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shape">
                <a:fillToRect l="50000" t="50000" r="50000" b="50000"/>
              </a:path>
              <a:tileRect/>
            </a:gradFill>
            <a:ln w="31750" cap="flat">
              <a:solidFill>
                <a:srgbClr val="0033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784" name="TextBox 56"/>
            <p:cNvSpPr txBox="1">
              <a:spLocks noChangeArrowheads="1"/>
            </p:cNvSpPr>
            <p:nvPr/>
          </p:nvSpPr>
          <p:spPr bwMode="auto">
            <a:xfrm>
              <a:off x="6019800" y="3657600"/>
              <a:ext cx="457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003300"/>
                  </a:solidFill>
                  <a:latin typeface="Kidprint"/>
                </a:rPr>
                <a:t>R</a:t>
              </a:r>
            </a:p>
          </p:txBody>
        </p:sp>
      </p:grpSp>
      <p:grpSp>
        <p:nvGrpSpPr>
          <p:cNvPr id="32780" name="Group 100"/>
          <p:cNvGrpSpPr>
            <a:grpSpLocks/>
          </p:cNvGrpSpPr>
          <p:nvPr/>
        </p:nvGrpSpPr>
        <p:grpSpPr bwMode="auto">
          <a:xfrm>
            <a:off x="6553200" y="457200"/>
            <a:ext cx="1412875" cy="1371600"/>
            <a:chOff x="5334000" y="3276600"/>
            <a:chExt cx="1413164" cy="1371600"/>
          </a:xfrm>
        </p:grpSpPr>
        <p:sp>
          <p:nvSpPr>
            <p:cNvPr id="99" name="Explosion 2 98"/>
            <p:cNvSpPr/>
            <p:nvPr/>
          </p:nvSpPr>
          <p:spPr>
            <a:xfrm>
              <a:off x="5334000" y="3276600"/>
              <a:ext cx="1413164" cy="1371600"/>
            </a:xfrm>
            <a:prstGeom prst="irregularSeal2">
              <a:avLst/>
            </a:prstGeom>
            <a:gradFill flip="none" rotWithShape="1">
              <a:gsLst>
                <a:gs pos="0">
                  <a:srgbClr val="E8A9A4"/>
                </a:gs>
                <a:gs pos="50000">
                  <a:srgbClr val="FC4646">
                    <a:tint val="44500"/>
                    <a:satMod val="160000"/>
                  </a:srgbClr>
                </a:gs>
                <a:gs pos="100000">
                  <a:srgbClr val="FC4646">
                    <a:tint val="23500"/>
                    <a:satMod val="16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cap="rnd" cmpd="thickThin">
              <a:solidFill>
                <a:srgbClr val="FC4646"/>
              </a:solidFill>
              <a:prstDash val="lg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782" name="TextBox 99"/>
            <p:cNvSpPr txBox="1">
              <a:spLocks noChangeArrowheads="1"/>
            </p:cNvSpPr>
            <p:nvPr/>
          </p:nvSpPr>
          <p:spPr bwMode="auto">
            <a:xfrm>
              <a:off x="5715000" y="3657600"/>
              <a:ext cx="6096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FB0505"/>
                  </a:solidFill>
                  <a:latin typeface="Kidprint"/>
                </a:rPr>
                <a:t>G</a:t>
              </a:r>
            </a:p>
          </p:txBody>
        </p:sp>
      </p:grpSp>
    </p:spTree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28600" y="381000"/>
            <a:ext cx="441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From the light reaction, 3 carbon dioxide molecules enter the cycle</a:t>
            </a:r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39738" y="-820738"/>
            <a:ext cx="879476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-820738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-820738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181600" y="1676400"/>
            <a:ext cx="2971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Already, there are 3 Ribulose Biphosphates (RuBP) in the cycle</a:t>
            </a:r>
          </a:p>
        </p:txBody>
      </p:sp>
      <p:grpSp>
        <p:nvGrpSpPr>
          <p:cNvPr id="43" name="Group 42"/>
          <p:cNvGrpSpPr>
            <a:grpSpLocks/>
          </p:cNvGrpSpPr>
          <p:nvPr/>
        </p:nvGrpSpPr>
        <p:grpSpPr bwMode="auto">
          <a:xfrm>
            <a:off x="-4191000" y="7162800"/>
            <a:ext cx="6086475" cy="879475"/>
            <a:chOff x="1524000" y="4267200"/>
            <a:chExt cx="6086475" cy="879475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2286000" y="4724400"/>
              <a:ext cx="5105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387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76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8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912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9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294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90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14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91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66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92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384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93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240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2" name="Group 51"/>
          <p:cNvGrpSpPr>
            <a:grpSpLocks/>
          </p:cNvGrpSpPr>
          <p:nvPr/>
        </p:nvGrpSpPr>
        <p:grpSpPr bwMode="auto">
          <a:xfrm>
            <a:off x="2143125" y="8763000"/>
            <a:ext cx="6086475" cy="879475"/>
            <a:chOff x="1524000" y="4267200"/>
            <a:chExt cx="6086475" cy="879475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2286000" y="4724400"/>
              <a:ext cx="5105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379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76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0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912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1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294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2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14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3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66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4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384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5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240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1" name="Group 60"/>
          <p:cNvGrpSpPr>
            <a:grpSpLocks/>
          </p:cNvGrpSpPr>
          <p:nvPr/>
        </p:nvGrpSpPr>
        <p:grpSpPr bwMode="auto">
          <a:xfrm>
            <a:off x="9448800" y="5334000"/>
            <a:ext cx="6086475" cy="879475"/>
            <a:chOff x="1524000" y="4267200"/>
            <a:chExt cx="6086475" cy="879475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2286000" y="4724400"/>
              <a:ext cx="5105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371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76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2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912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3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294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4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14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5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66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6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384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7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240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1.11111E-6 L 0.125 0.26666 " pathEditMode="relative" ptsTypes="AA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6.66667E-6 L 0.00833 0.29999 " pathEditMode="relative" ptsTypes="AA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5.55556E-6 L -0.06667 0.25555 " pathEditMode="relative" ptsTypes="AA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8762E-6 C 0.19601 -0.06292 0.39288 -0.12561 0.51667 -0.23988 C 0.64028 -0.35393 0.68594 -0.62827 0.74219 -0.68587 " pathEditMode="relative" rAng="0" ptsTypes="aaA">
                                      <p:cBhvr>
                                        <p:cTn id="2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" y="-34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07888E-6 L -0.04219 -0.785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" y="-39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0926 C -0.23316 0.07611 -0.46615 0.14342 -0.58143 0.11219 C -0.69688 0.0812 -0.69948 -0.15961 -0.69306 -0.17511 " pathEditMode="relative" rAng="0" ptsTypes="aaA">
                                      <p:cBhvr>
                                        <p:cTn id="2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7410" name="Group 1"/>
          <p:cNvGrpSpPr>
            <a:grpSpLocks/>
          </p:cNvGrpSpPr>
          <p:nvPr/>
        </p:nvGrpSpPr>
        <p:grpSpPr bwMode="auto">
          <a:xfrm>
            <a:off x="1752600" y="3352800"/>
            <a:ext cx="6086475" cy="879475"/>
            <a:chOff x="1524000" y="4267200"/>
            <a:chExt cx="6086475" cy="879475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2286000" y="4724400"/>
              <a:ext cx="5105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433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76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4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912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5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294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6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14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7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66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8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384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9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240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3057525" y="4114800"/>
            <a:ext cx="6086475" cy="879475"/>
            <a:chOff x="1524000" y="4267200"/>
            <a:chExt cx="6086475" cy="879475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2286000" y="4724400"/>
              <a:ext cx="5105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425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76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6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912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7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294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8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14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9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66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0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384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1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240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2667000" y="2438400"/>
            <a:ext cx="6086475" cy="879475"/>
            <a:chOff x="1524000" y="4267200"/>
            <a:chExt cx="6086475" cy="879475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2286000" y="4724400"/>
              <a:ext cx="5105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417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76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8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912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9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294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0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14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1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66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2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384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3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240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41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9144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11430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9144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68656E-6 L 0.05052 -0.1084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-5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07032E-6 L -0.3 0.15545 " pathEditMode="relative" ptsTypes="AA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4" name="Straight Connector 43"/>
          <p:cNvCxnSpPr/>
          <p:nvPr/>
        </p:nvCxnSpPr>
        <p:spPr>
          <a:xfrm rot="5400000">
            <a:off x="2172494" y="5295106"/>
            <a:ext cx="6858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3620294" y="3466306"/>
            <a:ext cx="6858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4915694" y="1789906"/>
            <a:ext cx="6858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61" name="Group 31"/>
          <p:cNvGrpSpPr>
            <a:grpSpLocks/>
          </p:cNvGrpSpPr>
          <p:nvPr/>
        </p:nvGrpSpPr>
        <p:grpSpPr bwMode="auto">
          <a:xfrm>
            <a:off x="3057525" y="1676400"/>
            <a:ext cx="6086475" cy="879475"/>
            <a:chOff x="1524000" y="4267200"/>
            <a:chExt cx="6086475" cy="879475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2286000" y="4724400"/>
              <a:ext cx="5105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494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76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5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912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6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6294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7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14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8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766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9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384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500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240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9144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6400" y="11430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914400"/>
            <a:ext cx="879475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5" name="Group 4"/>
          <p:cNvGrpSpPr>
            <a:grpSpLocks/>
          </p:cNvGrpSpPr>
          <p:nvPr/>
        </p:nvGrpSpPr>
        <p:grpSpPr bwMode="auto">
          <a:xfrm>
            <a:off x="1752600" y="3352800"/>
            <a:ext cx="6086475" cy="879475"/>
            <a:chOff x="1524000" y="4267200"/>
            <a:chExt cx="6086475" cy="879475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2286000" y="4724400"/>
              <a:ext cx="5105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486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76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7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912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8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6294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9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14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0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766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1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384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2" name="Picture 1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240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466" name="Group 13"/>
          <p:cNvGrpSpPr>
            <a:grpSpLocks/>
          </p:cNvGrpSpPr>
          <p:nvPr/>
        </p:nvGrpSpPr>
        <p:grpSpPr bwMode="auto">
          <a:xfrm>
            <a:off x="304800" y="5181600"/>
            <a:ext cx="6086475" cy="879475"/>
            <a:chOff x="1524000" y="4267200"/>
            <a:chExt cx="6086475" cy="87947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2286000" y="4724400"/>
              <a:ext cx="5105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478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76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9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912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0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6294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1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148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766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3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38400" y="4267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4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24000" y="4267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304800" y="304800"/>
            <a:ext cx="6172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The carbons bind with the RuBP to form a short-lived molecule, with the help of the enzyme Rubisco </a:t>
            </a:r>
          </a:p>
        </p:txBody>
      </p:sp>
      <p:grpSp>
        <p:nvGrpSpPr>
          <p:cNvPr id="41" name="Group 40"/>
          <p:cNvGrpSpPr>
            <a:grpSpLocks/>
          </p:cNvGrpSpPr>
          <p:nvPr/>
        </p:nvGrpSpPr>
        <p:grpSpPr bwMode="auto">
          <a:xfrm>
            <a:off x="4876800" y="1295400"/>
            <a:ext cx="762000" cy="762000"/>
            <a:chOff x="5867400" y="3581400"/>
            <a:chExt cx="762000" cy="762000"/>
          </a:xfrm>
        </p:grpSpPr>
        <p:sp>
          <p:nvSpPr>
            <p:cNvPr id="46" name="16-Point Star 45"/>
            <p:cNvSpPr/>
            <p:nvPr/>
          </p:nvSpPr>
          <p:spPr>
            <a:xfrm>
              <a:off x="5867400" y="3581400"/>
              <a:ext cx="762000" cy="762000"/>
            </a:xfrm>
            <a:prstGeom prst="star16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shape">
                <a:fillToRect l="50000" t="50000" r="50000" b="50000"/>
              </a:path>
              <a:tileRect/>
            </a:gradFill>
            <a:ln w="31750" cap="flat">
              <a:solidFill>
                <a:srgbClr val="0033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476" name="TextBox 46"/>
            <p:cNvSpPr txBox="1">
              <a:spLocks noChangeArrowheads="1"/>
            </p:cNvSpPr>
            <p:nvPr/>
          </p:nvSpPr>
          <p:spPr bwMode="auto">
            <a:xfrm>
              <a:off x="6019800" y="3657600"/>
              <a:ext cx="457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003300"/>
                  </a:solidFill>
                  <a:latin typeface="Kidprint"/>
                </a:rPr>
                <a:t>R</a:t>
              </a:r>
            </a:p>
          </p:txBody>
        </p:sp>
      </p:grpSp>
      <p:grpSp>
        <p:nvGrpSpPr>
          <p:cNvPr id="48" name="Group 47"/>
          <p:cNvGrpSpPr>
            <a:grpSpLocks/>
          </p:cNvGrpSpPr>
          <p:nvPr/>
        </p:nvGrpSpPr>
        <p:grpSpPr bwMode="auto">
          <a:xfrm>
            <a:off x="3581400" y="2971800"/>
            <a:ext cx="762000" cy="762000"/>
            <a:chOff x="5867400" y="3581400"/>
            <a:chExt cx="762000" cy="762000"/>
          </a:xfrm>
        </p:grpSpPr>
        <p:sp>
          <p:nvSpPr>
            <p:cNvPr id="49" name="16-Point Star 48"/>
            <p:cNvSpPr/>
            <p:nvPr/>
          </p:nvSpPr>
          <p:spPr>
            <a:xfrm>
              <a:off x="5867400" y="3581400"/>
              <a:ext cx="762000" cy="762000"/>
            </a:xfrm>
            <a:prstGeom prst="star16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shape">
                <a:fillToRect l="50000" t="50000" r="50000" b="50000"/>
              </a:path>
              <a:tileRect/>
            </a:gradFill>
            <a:ln w="31750" cap="flat">
              <a:solidFill>
                <a:srgbClr val="0033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474" name="TextBox 49"/>
            <p:cNvSpPr txBox="1">
              <a:spLocks noChangeArrowheads="1"/>
            </p:cNvSpPr>
            <p:nvPr/>
          </p:nvSpPr>
          <p:spPr bwMode="auto">
            <a:xfrm>
              <a:off x="6019800" y="3657600"/>
              <a:ext cx="457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003300"/>
                  </a:solidFill>
                  <a:latin typeface="Kidprint"/>
                </a:rPr>
                <a:t>R</a:t>
              </a:r>
            </a:p>
          </p:txBody>
        </p:sp>
      </p:grpSp>
      <p:grpSp>
        <p:nvGrpSpPr>
          <p:cNvPr id="51" name="Group 50"/>
          <p:cNvGrpSpPr>
            <a:grpSpLocks/>
          </p:cNvGrpSpPr>
          <p:nvPr/>
        </p:nvGrpSpPr>
        <p:grpSpPr bwMode="auto">
          <a:xfrm>
            <a:off x="2133600" y="4800600"/>
            <a:ext cx="762000" cy="762000"/>
            <a:chOff x="5867400" y="3581400"/>
            <a:chExt cx="762000" cy="762000"/>
          </a:xfrm>
        </p:grpSpPr>
        <p:sp>
          <p:nvSpPr>
            <p:cNvPr id="52" name="16-Point Star 51"/>
            <p:cNvSpPr/>
            <p:nvPr/>
          </p:nvSpPr>
          <p:spPr>
            <a:xfrm>
              <a:off x="5867400" y="3581400"/>
              <a:ext cx="762000" cy="762000"/>
            </a:xfrm>
            <a:prstGeom prst="star16">
              <a:avLst/>
            </a:prstGeom>
            <a:gradFill flip="none"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shape">
                <a:fillToRect l="50000" t="50000" r="50000" b="50000"/>
              </a:path>
              <a:tileRect/>
            </a:gradFill>
            <a:ln w="31750" cap="flat">
              <a:solidFill>
                <a:srgbClr val="0033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472" name="TextBox 52"/>
            <p:cNvSpPr txBox="1">
              <a:spLocks noChangeArrowheads="1"/>
            </p:cNvSpPr>
            <p:nvPr/>
          </p:nvSpPr>
          <p:spPr bwMode="auto">
            <a:xfrm>
              <a:off x="6019800" y="3657600"/>
              <a:ext cx="457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600" b="1">
                  <a:solidFill>
                    <a:srgbClr val="003300"/>
                  </a:solidFill>
                  <a:latin typeface="Kidprint"/>
                </a:rPr>
                <a:t>R</a:t>
              </a:r>
            </a:p>
          </p:txBody>
        </p:sp>
      </p:grp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58223E-6 L 0.17691 -0.0152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" y="-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78348E-6 L 0.19358 0.195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" y="9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58223E-6 L 0.16024 0.49549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2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50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0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50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1" name="Group 40"/>
          <p:cNvGrpSpPr>
            <a:grpSpLocks/>
          </p:cNvGrpSpPr>
          <p:nvPr/>
        </p:nvGrpSpPr>
        <p:grpSpPr bwMode="auto">
          <a:xfrm>
            <a:off x="304800" y="4343400"/>
            <a:ext cx="6086475" cy="1717675"/>
            <a:chOff x="304800" y="4343400"/>
            <a:chExt cx="6086475" cy="1717675"/>
          </a:xfrm>
        </p:grpSpPr>
        <p:cxnSp>
          <p:nvCxnSpPr>
            <p:cNvPr id="29" name="Straight Connector 28"/>
            <p:cNvCxnSpPr/>
            <p:nvPr/>
          </p:nvCxnSpPr>
          <p:spPr>
            <a:xfrm rot="5400000">
              <a:off x="2172494" y="5295106"/>
              <a:ext cx="6858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572" name="Group 19"/>
            <p:cNvGrpSpPr>
              <a:grpSpLocks/>
            </p:cNvGrpSpPr>
            <p:nvPr/>
          </p:nvGrpSpPr>
          <p:grpSpPr bwMode="auto">
            <a:xfrm>
              <a:off x="304800" y="5181600"/>
              <a:ext cx="6086475" cy="879475"/>
              <a:chOff x="1524000" y="4267200"/>
              <a:chExt cx="6086475" cy="879475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2286000" y="4724400"/>
                <a:ext cx="5105400" cy="1588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575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8768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76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7912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77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629400" y="4267200"/>
                <a:ext cx="981075" cy="879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78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1148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79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2766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80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4384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81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524000" y="4267200"/>
                <a:ext cx="981075" cy="879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1573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57400" y="4343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0" name="Group 39"/>
          <p:cNvGrpSpPr>
            <a:grpSpLocks/>
          </p:cNvGrpSpPr>
          <p:nvPr/>
        </p:nvGrpSpPr>
        <p:grpSpPr bwMode="auto">
          <a:xfrm>
            <a:off x="1752600" y="2514600"/>
            <a:ext cx="6086475" cy="1717675"/>
            <a:chOff x="1752600" y="2514600"/>
            <a:chExt cx="6086475" cy="1717675"/>
          </a:xfrm>
        </p:grpSpPr>
        <p:cxnSp>
          <p:nvCxnSpPr>
            <p:cNvPr id="30" name="Straight Connector 29"/>
            <p:cNvCxnSpPr/>
            <p:nvPr/>
          </p:nvCxnSpPr>
          <p:spPr>
            <a:xfrm rot="5400000">
              <a:off x="3620294" y="3466306"/>
              <a:ext cx="6858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561" name="Group 10"/>
            <p:cNvGrpSpPr>
              <a:grpSpLocks/>
            </p:cNvGrpSpPr>
            <p:nvPr/>
          </p:nvGrpSpPr>
          <p:grpSpPr bwMode="auto">
            <a:xfrm>
              <a:off x="1752600" y="3352800"/>
              <a:ext cx="6086475" cy="879475"/>
              <a:chOff x="1524000" y="4267200"/>
              <a:chExt cx="6086475" cy="87947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2286000" y="4724400"/>
                <a:ext cx="5105400" cy="1588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564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8768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65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7912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66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629400" y="4267200"/>
                <a:ext cx="981075" cy="879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67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1148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68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2766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69" name="Picture 17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4384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70" name="Picture 18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524000" y="4267200"/>
                <a:ext cx="981075" cy="879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156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429000" y="25146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9" name="Group 38"/>
          <p:cNvGrpSpPr>
            <a:grpSpLocks/>
          </p:cNvGrpSpPr>
          <p:nvPr/>
        </p:nvGrpSpPr>
        <p:grpSpPr bwMode="auto">
          <a:xfrm>
            <a:off x="3057525" y="838200"/>
            <a:ext cx="6086475" cy="1717675"/>
            <a:chOff x="3057525" y="838200"/>
            <a:chExt cx="6086475" cy="1717675"/>
          </a:xfrm>
        </p:grpSpPr>
        <p:cxnSp>
          <p:nvCxnSpPr>
            <p:cNvPr id="31" name="Straight Connector 30"/>
            <p:cNvCxnSpPr/>
            <p:nvPr/>
          </p:nvCxnSpPr>
          <p:spPr>
            <a:xfrm rot="5400000">
              <a:off x="4915694" y="1789906"/>
              <a:ext cx="6858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550" name="Group 1"/>
            <p:cNvGrpSpPr>
              <a:grpSpLocks/>
            </p:cNvGrpSpPr>
            <p:nvPr/>
          </p:nvGrpSpPr>
          <p:grpSpPr bwMode="auto">
            <a:xfrm>
              <a:off x="3057525" y="1676400"/>
              <a:ext cx="6086475" cy="879475"/>
              <a:chOff x="1524000" y="4267200"/>
              <a:chExt cx="6086475" cy="879475"/>
            </a:xfrm>
          </p:grpSpPr>
          <p:cxnSp>
            <p:nvCxnSpPr>
              <p:cNvPr id="3" name="Straight Connector 2"/>
              <p:cNvCxnSpPr/>
              <p:nvPr/>
            </p:nvCxnSpPr>
            <p:spPr>
              <a:xfrm>
                <a:off x="2286000" y="4724400"/>
                <a:ext cx="5105400" cy="1588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553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8768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54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7912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55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629400" y="4267200"/>
                <a:ext cx="981075" cy="879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56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1148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57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2766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58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438400" y="4267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59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524000" y="4267200"/>
                <a:ext cx="981075" cy="879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1551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244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2" name="Group 41"/>
          <p:cNvGrpSpPr>
            <a:grpSpLocks/>
          </p:cNvGrpSpPr>
          <p:nvPr/>
        </p:nvGrpSpPr>
        <p:grpSpPr bwMode="auto">
          <a:xfrm>
            <a:off x="1981200" y="1447800"/>
            <a:ext cx="3470275" cy="879475"/>
            <a:chOff x="457200" y="5410200"/>
            <a:chExt cx="3470275" cy="879475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1219200" y="5867400"/>
              <a:ext cx="25146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545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098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6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716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7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7200" y="5410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8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480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8" name="Group 47"/>
          <p:cNvGrpSpPr>
            <a:grpSpLocks/>
          </p:cNvGrpSpPr>
          <p:nvPr/>
        </p:nvGrpSpPr>
        <p:grpSpPr bwMode="auto">
          <a:xfrm>
            <a:off x="1143000" y="3352800"/>
            <a:ext cx="3470275" cy="879475"/>
            <a:chOff x="457200" y="5410200"/>
            <a:chExt cx="3470275" cy="879475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1219200" y="5867400"/>
              <a:ext cx="25146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540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098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1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716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2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7200" y="5410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3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480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4" name="Group 53"/>
          <p:cNvGrpSpPr>
            <a:grpSpLocks/>
          </p:cNvGrpSpPr>
          <p:nvPr/>
        </p:nvGrpSpPr>
        <p:grpSpPr bwMode="auto">
          <a:xfrm>
            <a:off x="228600" y="5029200"/>
            <a:ext cx="3470275" cy="879475"/>
            <a:chOff x="457200" y="5410200"/>
            <a:chExt cx="3470275" cy="879475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1219200" y="5867400"/>
              <a:ext cx="25146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535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098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6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716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7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7200" y="5410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8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480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0" name="Group 59"/>
          <p:cNvGrpSpPr>
            <a:grpSpLocks/>
          </p:cNvGrpSpPr>
          <p:nvPr/>
        </p:nvGrpSpPr>
        <p:grpSpPr bwMode="auto">
          <a:xfrm>
            <a:off x="5562600" y="1295400"/>
            <a:ext cx="3495675" cy="879475"/>
            <a:chOff x="2819400" y="4648200"/>
            <a:chExt cx="3495675" cy="879475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3352800" y="5105400"/>
              <a:ext cx="2819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530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194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1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76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958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3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34000" y="464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6" name="Group 65"/>
          <p:cNvGrpSpPr>
            <a:grpSpLocks/>
          </p:cNvGrpSpPr>
          <p:nvPr/>
        </p:nvGrpSpPr>
        <p:grpSpPr bwMode="auto">
          <a:xfrm>
            <a:off x="4724400" y="3048000"/>
            <a:ext cx="3495675" cy="879475"/>
            <a:chOff x="2819400" y="4648200"/>
            <a:chExt cx="3495675" cy="879475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3352800" y="5105400"/>
              <a:ext cx="2819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525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194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6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76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7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958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8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34000" y="464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2" name="Group 71"/>
          <p:cNvGrpSpPr>
            <a:grpSpLocks/>
          </p:cNvGrpSpPr>
          <p:nvPr/>
        </p:nvGrpSpPr>
        <p:grpSpPr bwMode="auto">
          <a:xfrm>
            <a:off x="3657600" y="4800600"/>
            <a:ext cx="3495675" cy="879475"/>
            <a:chOff x="2819400" y="4648200"/>
            <a:chExt cx="3495675" cy="879475"/>
          </a:xfrm>
        </p:grpSpPr>
        <p:cxnSp>
          <p:nvCxnSpPr>
            <p:cNvPr id="73" name="Straight Connector 72"/>
            <p:cNvCxnSpPr/>
            <p:nvPr/>
          </p:nvCxnSpPr>
          <p:spPr>
            <a:xfrm>
              <a:off x="3352800" y="5105400"/>
              <a:ext cx="2819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520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194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1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76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958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3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34000" y="464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152400" y="152400"/>
            <a:ext cx="647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The three molecules then split, forming six phosphoglycerate, or PGA</a:t>
            </a:r>
          </a:p>
        </p:txBody>
      </p:sp>
      <p:sp>
        <p:nvSpPr>
          <p:cNvPr id="35" name="Cloud 34"/>
          <p:cNvSpPr/>
          <p:nvPr/>
        </p:nvSpPr>
        <p:spPr>
          <a:xfrm>
            <a:off x="609600" y="609600"/>
            <a:ext cx="8915400" cy="2971800"/>
          </a:xfrm>
          <a:prstGeom prst="cloud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" name="Cloud 36"/>
          <p:cNvSpPr/>
          <p:nvPr/>
        </p:nvSpPr>
        <p:spPr>
          <a:xfrm>
            <a:off x="-152400" y="3581400"/>
            <a:ext cx="7924800" cy="3276600"/>
          </a:xfrm>
          <a:prstGeom prst="cloud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" name="Cloud 35"/>
          <p:cNvSpPr/>
          <p:nvPr/>
        </p:nvSpPr>
        <p:spPr>
          <a:xfrm>
            <a:off x="838200" y="1981200"/>
            <a:ext cx="7467600" cy="3200400"/>
          </a:xfrm>
          <a:prstGeom prst="cloud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8" grpId="1"/>
      <p:bldP spid="35" grpId="0" animBg="1"/>
      <p:bldP spid="35" grpId="2" animBg="1"/>
      <p:bldP spid="35" grpId="3" animBg="1"/>
      <p:bldP spid="37" grpId="0" animBg="1"/>
      <p:bldP spid="37" grpId="1" animBg="1"/>
      <p:bldP spid="37" grpId="2" animBg="1"/>
      <p:bldP spid="36" grpId="0" animBg="1"/>
      <p:bldP spid="36" grpId="1" animBg="1"/>
      <p:bldP spid="36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1981200" y="1447800"/>
            <a:ext cx="3470275" cy="879475"/>
            <a:chOff x="457200" y="5410200"/>
            <a:chExt cx="3470275" cy="879475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1219200" y="5867400"/>
              <a:ext cx="25146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586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098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7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716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8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200" y="5410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9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480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1143000" y="3352800"/>
            <a:ext cx="3470275" cy="879475"/>
            <a:chOff x="457200" y="5410200"/>
            <a:chExt cx="3470275" cy="879475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1219200" y="5867400"/>
              <a:ext cx="25146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581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098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2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716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3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200" y="5410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4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480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228600" y="5029200"/>
            <a:ext cx="3470275" cy="879475"/>
            <a:chOff x="457200" y="5410200"/>
            <a:chExt cx="3470275" cy="879475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1219200" y="5867400"/>
              <a:ext cx="25146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576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098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7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716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8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200" y="5410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9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480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5" name="Group 34"/>
          <p:cNvGrpSpPr>
            <a:grpSpLocks/>
          </p:cNvGrpSpPr>
          <p:nvPr/>
        </p:nvGrpSpPr>
        <p:grpSpPr bwMode="auto">
          <a:xfrm>
            <a:off x="5562600" y="1295400"/>
            <a:ext cx="3495675" cy="879475"/>
            <a:chOff x="2819400" y="4648200"/>
            <a:chExt cx="3495675" cy="879475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3352800" y="5105400"/>
              <a:ext cx="2819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571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194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2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576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3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958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4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4000" y="464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1" name="Group 40"/>
          <p:cNvGrpSpPr>
            <a:grpSpLocks/>
          </p:cNvGrpSpPr>
          <p:nvPr/>
        </p:nvGrpSpPr>
        <p:grpSpPr bwMode="auto">
          <a:xfrm>
            <a:off x="4724400" y="3048000"/>
            <a:ext cx="3495675" cy="879475"/>
            <a:chOff x="2819400" y="4648200"/>
            <a:chExt cx="3495675" cy="879475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3352800" y="5105400"/>
              <a:ext cx="2819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566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194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7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576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8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958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9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4000" y="464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7" name="Group 46"/>
          <p:cNvGrpSpPr>
            <a:grpSpLocks/>
          </p:cNvGrpSpPr>
          <p:nvPr/>
        </p:nvGrpSpPr>
        <p:grpSpPr bwMode="auto">
          <a:xfrm>
            <a:off x="3657600" y="4800600"/>
            <a:ext cx="3495675" cy="879475"/>
            <a:chOff x="2819400" y="4648200"/>
            <a:chExt cx="3495675" cy="879475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3352800" y="5105400"/>
              <a:ext cx="2819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561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194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2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576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3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958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4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4000" y="464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81147E-7 L -0.15642 -0.0862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4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50844E-6 L -0.06476 -0.08629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-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00717E-7 L 0.03524 -0.0751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-3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68031E-6 L -0.04948 -0.0640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-3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8989E-6 L 0.04219 -0.0418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-2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9.9468E-8 L 0.15885 -0.04187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5" name="Straight Connector 124"/>
          <p:cNvCxnSpPr/>
          <p:nvPr/>
        </p:nvCxnSpPr>
        <p:spPr>
          <a:xfrm>
            <a:off x="4876800" y="49530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3429000" y="49530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3505200" y="13716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/>
          <p:cNvGrpSpPr>
            <a:grpSpLocks/>
          </p:cNvGrpSpPr>
          <p:nvPr/>
        </p:nvGrpSpPr>
        <p:grpSpPr bwMode="auto">
          <a:xfrm>
            <a:off x="1981200" y="5486400"/>
            <a:ext cx="3621088" cy="955675"/>
            <a:chOff x="1981200" y="5486400"/>
            <a:chExt cx="3620294" cy="955675"/>
          </a:xfrm>
        </p:grpSpPr>
        <p:cxnSp>
          <p:nvCxnSpPr>
            <p:cNvPr id="90" name="Straight Connector 89"/>
            <p:cNvCxnSpPr/>
            <p:nvPr/>
          </p:nvCxnSpPr>
          <p:spPr>
            <a:xfrm rot="10800000">
              <a:off x="2325612" y="5980113"/>
              <a:ext cx="3275882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672" name="Group 79"/>
            <p:cNvGrpSpPr>
              <a:grpSpLocks/>
            </p:cNvGrpSpPr>
            <p:nvPr/>
          </p:nvGrpSpPr>
          <p:grpSpPr bwMode="auto">
            <a:xfrm>
              <a:off x="1981200" y="5486400"/>
              <a:ext cx="914400" cy="914400"/>
              <a:chOff x="914400" y="4038600"/>
              <a:chExt cx="685800" cy="685800"/>
            </a:xfrm>
          </p:grpSpPr>
          <p:sp>
            <p:nvSpPr>
              <p:cNvPr id="95" name="Regular Pentagon 94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6" name="TextBox 75"/>
              <p:cNvSpPr txBox="1"/>
              <p:nvPr/>
            </p:nvSpPr>
            <p:spPr>
              <a:xfrm>
                <a:off x="1066767" y="4114800"/>
                <a:ext cx="380916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4673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86200" y="55626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74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71800" y="55626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582" name="Group 7"/>
          <p:cNvGrpSpPr>
            <a:grpSpLocks/>
          </p:cNvGrpSpPr>
          <p:nvPr/>
        </p:nvGrpSpPr>
        <p:grpSpPr bwMode="auto">
          <a:xfrm>
            <a:off x="533400" y="2743200"/>
            <a:ext cx="3470275" cy="879475"/>
            <a:chOff x="457200" y="5410200"/>
            <a:chExt cx="3470275" cy="879475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219200" y="5867400"/>
              <a:ext cx="25146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667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098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68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716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69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7200" y="5410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70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480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583" name="Group 13"/>
          <p:cNvGrpSpPr>
            <a:grpSpLocks/>
          </p:cNvGrpSpPr>
          <p:nvPr/>
        </p:nvGrpSpPr>
        <p:grpSpPr bwMode="auto">
          <a:xfrm>
            <a:off x="533400" y="4495800"/>
            <a:ext cx="3470275" cy="879475"/>
            <a:chOff x="457200" y="5410200"/>
            <a:chExt cx="3470275" cy="87947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219200" y="5867400"/>
              <a:ext cx="25146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66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098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63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716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64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7200" y="5410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65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480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584" name="Group 25"/>
          <p:cNvGrpSpPr>
            <a:grpSpLocks/>
          </p:cNvGrpSpPr>
          <p:nvPr/>
        </p:nvGrpSpPr>
        <p:grpSpPr bwMode="auto">
          <a:xfrm>
            <a:off x="5181600" y="2743200"/>
            <a:ext cx="3495675" cy="879475"/>
            <a:chOff x="2819400" y="4648200"/>
            <a:chExt cx="3495675" cy="879475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3352800" y="5105400"/>
              <a:ext cx="2819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657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194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58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76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59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958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60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4000" y="464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585" name="Group 31"/>
          <p:cNvGrpSpPr>
            <a:grpSpLocks/>
          </p:cNvGrpSpPr>
          <p:nvPr/>
        </p:nvGrpSpPr>
        <p:grpSpPr bwMode="auto">
          <a:xfrm>
            <a:off x="5181600" y="4495800"/>
            <a:ext cx="3495675" cy="879475"/>
            <a:chOff x="2819400" y="4648200"/>
            <a:chExt cx="3495675" cy="879475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352800" y="5105400"/>
              <a:ext cx="2819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65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194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53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76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54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958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55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4000" y="464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586" name="Group 45"/>
          <p:cNvGrpSpPr>
            <a:grpSpLocks/>
          </p:cNvGrpSpPr>
          <p:nvPr/>
        </p:nvGrpSpPr>
        <p:grpSpPr bwMode="auto">
          <a:xfrm>
            <a:off x="533400" y="914400"/>
            <a:ext cx="3470275" cy="879475"/>
            <a:chOff x="457200" y="5410200"/>
            <a:chExt cx="3470275" cy="879475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1219200" y="5867400"/>
              <a:ext cx="2438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647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098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48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716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49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7200" y="5410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50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480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587" name="Group 51"/>
          <p:cNvGrpSpPr>
            <a:grpSpLocks/>
          </p:cNvGrpSpPr>
          <p:nvPr/>
        </p:nvGrpSpPr>
        <p:grpSpPr bwMode="auto">
          <a:xfrm>
            <a:off x="5181600" y="838200"/>
            <a:ext cx="3495675" cy="879475"/>
            <a:chOff x="2819400" y="4648200"/>
            <a:chExt cx="3495675" cy="879475"/>
          </a:xfrm>
        </p:grpSpPr>
        <p:cxnSp>
          <p:nvCxnSpPr>
            <p:cNvPr id="53" name="Straight Connector 52"/>
            <p:cNvCxnSpPr/>
            <p:nvPr/>
          </p:nvCxnSpPr>
          <p:spPr>
            <a:xfrm>
              <a:off x="3352800" y="5105400"/>
              <a:ext cx="2819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64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194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43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76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44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958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45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4000" y="464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4" name="Group 63"/>
          <p:cNvGrpSpPr>
            <a:grpSpLocks/>
          </p:cNvGrpSpPr>
          <p:nvPr/>
        </p:nvGrpSpPr>
        <p:grpSpPr bwMode="auto">
          <a:xfrm>
            <a:off x="3352800" y="-1066800"/>
            <a:ext cx="3800475" cy="955675"/>
            <a:chOff x="3048000" y="4267200"/>
            <a:chExt cx="3800475" cy="955675"/>
          </a:xfrm>
        </p:grpSpPr>
        <p:cxnSp>
          <p:nvCxnSpPr>
            <p:cNvPr id="65" name="Straight Connector 64"/>
            <p:cNvCxnSpPr/>
            <p:nvPr/>
          </p:nvCxnSpPr>
          <p:spPr>
            <a:xfrm rot="10800000">
              <a:off x="3392488" y="4760912"/>
              <a:ext cx="3276600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633" name="Group 79"/>
            <p:cNvGrpSpPr>
              <a:grpSpLocks/>
            </p:cNvGrpSpPr>
            <p:nvPr/>
          </p:nvGrpSpPr>
          <p:grpSpPr bwMode="auto">
            <a:xfrm>
              <a:off x="3048000" y="4267200"/>
              <a:ext cx="914400" cy="914400"/>
              <a:chOff x="914400" y="4038600"/>
              <a:chExt cx="685800" cy="685800"/>
            </a:xfrm>
          </p:grpSpPr>
          <p:sp>
            <p:nvSpPr>
              <p:cNvPr id="70" name="Regular Pentagon 69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1" name="TextBox 75"/>
              <p:cNvSpPr txBox="1"/>
              <p:nvPr/>
            </p:nvSpPr>
            <p:spPr>
              <a:xfrm>
                <a:off x="1066800" y="4114800"/>
                <a:ext cx="381000" cy="57745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4634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530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35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674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36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86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304800" y="1981200"/>
            <a:ext cx="487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ATP enters the cycle from the light reaction…</a:t>
            </a:r>
          </a:p>
        </p:txBody>
      </p:sp>
      <p:grpSp>
        <p:nvGrpSpPr>
          <p:cNvPr id="81" name="Group 80"/>
          <p:cNvGrpSpPr>
            <a:grpSpLocks/>
          </p:cNvGrpSpPr>
          <p:nvPr/>
        </p:nvGrpSpPr>
        <p:grpSpPr bwMode="auto">
          <a:xfrm>
            <a:off x="762000" y="7010400"/>
            <a:ext cx="3800475" cy="955675"/>
            <a:chOff x="3048000" y="4267200"/>
            <a:chExt cx="3800475" cy="955675"/>
          </a:xfrm>
        </p:grpSpPr>
        <p:cxnSp>
          <p:nvCxnSpPr>
            <p:cNvPr id="82" name="Straight Connector 81"/>
            <p:cNvCxnSpPr/>
            <p:nvPr/>
          </p:nvCxnSpPr>
          <p:spPr>
            <a:xfrm rot="10800000">
              <a:off x="3392488" y="4760913"/>
              <a:ext cx="3276600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624" name="Group 79"/>
            <p:cNvGrpSpPr>
              <a:grpSpLocks/>
            </p:cNvGrpSpPr>
            <p:nvPr/>
          </p:nvGrpSpPr>
          <p:grpSpPr bwMode="auto">
            <a:xfrm>
              <a:off x="3048000" y="4267200"/>
              <a:ext cx="914400" cy="914400"/>
              <a:chOff x="914400" y="4038600"/>
              <a:chExt cx="685800" cy="685800"/>
            </a:xfrm>
          </p:grpSpPr>
          <p:sp>
            <p:nvSpPr>
              <p:cNvPr id="87" name="Regular Pentagon 86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8" name="TextBox 75"/>
              <p:cNvSpPr txBox="1"/>
              <p:nvPr/>
            </p:nvSpPr>
            <p:spPr>
              <a:xfrm>
                <a:off x="1066800" y="4114800"/>
                <a:ext cx="381000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4625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530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26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674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27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86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7" name="Group 96"/>
          <p:cNvGrpSpPr>
            <a:grpSpLocks/>
          </p:cNvGrpSpPr>
          <p:nvPr/>
        </p:nvGrpSpPr>
        <p:grpSpPr bwMode="auto">
          <a:xfrm>
            <a:off x="5486400" y="7086600"/>
            <a:ext cx="3800475" cy="955675"/>
            <a:chOff x="3048000" y="4267200"/>
            <a:chExt cx="3800475" cy="955675"/>
          </a:xfrm>
        </p:grpSpPr>
        <p:cxnSp>
          <p:nvCxnSpPr>
            <p:cNvPr id="98" name="Straight Connector 97"/>
            <p:cNvCxnSpPr/>
            <p:nvPr/>
          </p:nvCxnSpPr>
          <p:spPr>
            <a:xfrm rot="10800000">
              <a:off x="3392488" y="4760913"/>
              <a:ext cx="3276600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615" name="Group 79"/>
            <p:cNvGrpSpPr>
              <a:grpSpLocks/>
            </p:cNvGrpSpPr>
            <p:nvPr/>
          </p:nvGrpSpPr>
          <p:grpSpPr bwMode="auto">
            <a:xfrm>
              <a:off x="3048000" y="4267200"/>
              <a:ext cx="914400" cy="914400"/>
              <a:chOff x="914400" y="4038600"/>
              <a:chExt cx="685800" cy="685800"/>
            </a:xfrm>
          </p:grpSpPr>
          <p:sp>
            <p:nvSpPr>
              <p:cNvPr id="103" name="Regular Pentagon 102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4" name="TextBox 75"/>
              <p:cNvSpPr txBox="1"/>
              <p:nvPr/>
            </p:nvSpPr>
            <p:spPr>
              <a:xfrm>
                <a:off x="1066800" y="4114800"/>
                <a:ext cx="381000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4616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530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17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674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18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8600" y="4343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6" name="TextBox 125"/>
          <p:cNvSpPr txBox="1">
            <a:spLocks noChangeArrowheads="1"/>
          </p:cNvSpPr>
          <p:nvPr/>
        </p:nvSpPr>
        <p:spPr bwMode="auto">
          <a:xfrm>
            <a:off x="1524000" y="2362200"/>
            <a:ext cx="541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…And the phosphates break off and join with the PGA</a:t>
            </a:r>
          </a:p>
        </p:txBody>
      </p:sp>
      <p:pic>
        <p:nvPicPr>
          <p:cNvPr id="9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55626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2" name="Group 151"/>
          <p:cNvGrpSpPr>
            <a:grpSpLocks/>
          </p:cNvGrpSpPr>
          <p:nvPr/>
        </p:nvGrpSpPr>
        <p:grpSpPr bwMode="auto">
          <a:xfrm>
            <a:off x="5105400" y="5638800"/>
            <a:ext cx="3621088" cy="955675"/>
            <a:chOff x="5105400" y="5638800"/>
            <a:chExt cx="3620294" cy="955675"/>
          </a:xfrm>
        </p:grpSpPr>
        <p:cxnSp>
          <p:nvCxnSpPr>
            <p:cNvPr id="106" name="Straight Connector 105"/>
            <p:cNvCxnSpPr/>
            <p:nvPr/>
          </p:nvCxnSpPr>
          <p:spPr>
            <a:xfrm rot="10800000">
              <a:off x="5449812" y="6132513"/>
              <a:ext cx="3275882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607" name="Group 79"/>
            <p:cNvGrpSpPr>
              <a:grpSpLocks/>
            </p:cNvGrpSpPr>
            <p:nvPr/>
          </p:nvGrpSpPr>
          <p:grpSpPr bwMode="auto">
            <a:xfrm>
              <a:off x="5105400" y="5638800"/>
              <a:ext cx="914400" cy="914400"/>
              <a:chOff x="914400" y="4038600"/>
              <a:chExt cx="685800" cy="685800"/>
            </a:xfrm>
          </p:grpSpPr>
          <p:sp>
            <p:nvSpPr>
              <p:cNvPr id="111" name="Regular Pentagon 110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2" name="TextBox 75"/>
              <p:cNvSpPr txBox="1"/>
              <p:nvPr/>
            </p:nvSpPr>
            <p:spPr>
              <a:xfrm>
                <a:off x="1066767" y="4114800"/>
                <a:ext cx="380916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4608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10400" y="5715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09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96000" y="5715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57150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2286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4" name="Group 163"/>
          <p:cNvGrpSpPr>
            <a:grpSpLocks/>
          </p:cNvGrpSpPr>
          <p:nvPr/>
        </p:nvGrpSpPr>
        <p:grpSpPr bwMode="auto">
          <a:xfrm>
            <a:off x="3810000" y="152400"/>
            <a:ext cx="3621088" cy="955675"/>
            <a:chOff x="3810000" y="152400"/>
            <a:chExt cx="3620294" cy="955675"/>
          </a:xfrm>
        </p:grpSpPr>
        <p:cxnSp>
          <p:nvCxnSpPr>
            <p:cNvPr id="74" name="Straight Connector 73"/>
            <p:cNvCxnSpPr/>
            <p:nvPr/>
          </p:nvCxnSpPr>
          <p:spPr>
            <a:xfrm rot="10800000">
              <a:off x="4154412" y="646113"/>
              <a:ext cx="3275882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599" name="Group 79"/>
            <p:cNvGrpSpPr>
              <a:grpSpLocks/>
            </p:cNvGrpSpPr>
            <p:nvPr/>
          </p:nvGrpSpPr>
          <p:grpSpPr bwMode="auto">
            <a:xfrm>
              <a:off x="3810000" y="152400"/>
              <a:ext cx="914400" cy="914400"/>
              <a:chOff x="914400" y="4038600"/>
              <a:chExt cx="685800" cy="685800"/>
            </a:xfrm>
          </p:grpSpPr>
          <p:sp>
            <p:nvSpPr>
              <p:cNvPr id="79" name="Regular Pentagon 78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0" name="TextBox 75"/>
              <p:cNvSpPr txBox="1"/>
              <p:nvPr/>
            </p:nvSpPr>
            <p:spPr>
              <a:xfrm>
                <a:off x="1066767" y="4114800"/>
                <a:ext cx="380916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4600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15000" y="2286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01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00600" y="2286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23849E-8 L 0.05052 0.1746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8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11751E-7 L 0.13385 -0.2139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10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81217E-6 L -0.04114 -0.2028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" y="-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92551E-6 L -0.28698 0.10247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5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10363E-6 L -0.08698 -0.1529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77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9.04464E-7 L -0.40364 -0.17511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2" grpId="1"/>
      <p:bldP spid="126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5" name="Group 44"/>
          <p:cNvGrpSpPr>
            <a:grpSpLocks/>
          </p:cNvGrpSpPr>
          <p:nvPr/>
        </p:nvGrpSpPr>
        <p:grpSpPr bwMode="auto">
          <a:xfrm>
            <a:off x="3810000" y="152400"/>
            <a:ext cx="3621088" cy="955675"/>
            <a:chOff x="3810000" y="152400"/>
            <a:chExt cx="3620294" cy="955675"/>
          </a:xfrm>
        </p:grpSpPr>
        <p:cxnSp>
          <p:nvCxnSpPr>
            <p:cNvPr id="46" name="Straight Connector 45"/>
            <p:cNvCxnSpPr/>
            <p:nvPr/>
          </p:nvCxnSpPr>
          <p:spPr>
            <a:xfrm rot="10800000">
              <a:off x="4154412" y="646113"/>
              <a:ext cx="3275882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698" name="Group 79"/>
            <p:cNvGrpSpPr>
              <a:grpSpLocks/>
            </p:cNvGrpSpPr>
            <p:nvPr/>
          </p:nvGrpSpPr>
          <p:grpSpPr bwMode="auto">
            <a:xfrm>
              <a:off x="3810000" y="152400"/>
              <a:ext cx="914400" cy="914400"/>
              <a:chOff x="914400" y="4038600"/>
              <a:chExt cx="685800" cy="685800"/>
            </a:xfrm>
          </p:grpSpPr>
          <p:sp>
            <p:nvSpPr>
              <p:cNvPr id="50" name="Regular Pentagon 49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1" name="TextBox 75"/>
              <p:cNvSpPr txBox="1"/>
              <p:nvPr/>
            </p:nvSpPr>
            <p:spPr>
              <a:xfrm>
                <a:off x="1066767" y="4114800"/>
                <a:ext cx="380916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5699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15000" y="2286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700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00600" y="2286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37" name="Straight Connector 136"/>
          <p:cNvCxnSpPr/>
          <p:nvPr/>
        </p:nvCxnSpPr>
        <p:spPr>
          <a:xfrm>
            <a:off x="4953000" y="12954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4876800" y="32004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3429000" y="32004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981200" y="5486400"/>
            <a:ext cx="3621088" cy="955675"/>
            <a:chOff x="1981200" y="5486400"/>
            <a:chExt cx="3620294" cy="955675"/>
          </a:xfrm>
        </p:grpSpPr>
        <p:cxnSp>
          <p:nvCxnSpPr>
            <p:cNvPr id="3" name="Straight Connector 2"/>
            <p:cNvCxnSpPr/>
            <p:nvPr/>
          </p:nvCxnSpPr>
          <p:spPr>
            <a:xfrm rot="10800000">
              <a:off x="2325612" y="5980113"/>
              <a:ext cx="3275882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690" name="Group 79"/>
            <p:cNvGrpSpPr>
              <a:grpSpLocks/>
            </p:cNvGrpSpPr>
            <p:nvPr/>
          </p:nvGrpSpPr>
          <p:grpSpPr bwMode="auto">
            <a:xfrm>
              <a:off x="1981200" y="5486400"/>
              <a:ext cx="914400" cy="914400"/>
              <a:chOff x="914400" y="4038600"/>
              <a:chExt cx="685800" cy="685800"/>
            </a:xfrm>
          </p:grpSpPr>
          <p:sp>
            <p:nvSpPr>
              <p:cNvPr id="7" name="Regular Pentagon 6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" name="TextBox 75"/>
              <p:cNvSpPr txBox="1"/>
              <p:nvPr/>
            </p:nvSpPr>
            <p:spPr>
              <a:xfrm>
                <a:off x="1066767" y="4114800"/>
                <a:ext cx="380916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5691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86200" y="55626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92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71800" y="55626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4" name="Group 133"/>
          <p:cNvGrpSpPr>
            <a:grpSpLocks/>
          </p:cNvGrpSpPr>
          <p:nvPr/>
        </p:nvGrpSpPr>
        <p:grpSpPr bwMode="auto">
          <a:xfrm>
            <a:off x="381000" y="5410200"/>
            <a:ext cx="3621088" cy="955675"/>
            <a:chOff x="381000" y="5410200"/>
            <a:chExt cx="3620294" cy="955675"/>
          </a:xfrm>
        </p:grpSpPr>
        <p:cxnSp>
          <p:nvCxnSpPr>
            <p:cNvPr id="108" name="Straight Connector 107"/>
            <p:cNvCxnSpPr/>
            <p:nvPr/>
          </p:nvCxnSpPr>
          <p:spPr>
            <a:xfrm rot="10800000">
              <a:off x="725412" y="5903913"/>
              <a:ext cx="3275882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682" name="Group 79"/>
            <p:cNvGrpSpPr>
              <a:grpSpLocks/>
            </p:cNvGrpSpPr>
            <p:nvPr/>
          </p:nvGrpSpPr>
          <p:grpSpPr bwMode="auto">
            <a:xfrm>
              <a:off x="381000" y="5410200"/>
              <a:ext cx="914400" cy="914400"/>
              <a:chOff x="914400" y="4038600"/>
              <a:chExt cx="685800" cy="685800"/>
            </a:xfrm>
          </p:grpSpPr>
          <p:sp>
            <p:nvSpPr>
              <p:cNvPr id="113" name="Regular Pentagon 112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4" name="TextBox 75"/>
              <p:cNvSpPr txBox="1"/>
              <p:nvPr/>
            </p:nvSpPr>
            <p:spPr>
              <a:xfrm>
                <a:off x="1066767" y="4114800"/>
                <a:ext cx="380916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5683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86000" y="5486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84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71600" y="5486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3" name="Group 132"/>
          <p:cNvGrpSpPr>
            <a:grpSpLocks/>
          </p:cNvGrpSpPr>
          <p:nvPr/>
        </p:nvGrpSpPr>
        <p:grpSpPr bwMode="auto">
          <a:xfrm>
            <a:off x="5343525" y="1752600"/>
            <a:ext cx="3621088" cy="955675"/>
            <a:chOff x="5343525" y="1752600"/>
            <a:chExt cx="3620294" cy="955675"/>
          </a:xfrm>
        </p:grpSpPr>
        <p:cxnSp>
          <p:nvCxnSpPr>
            <p:cNvPr id="124" name="Straight Connector 123"/>
            <p:cNvCxnSpPr/>
            <p:nvPr/>
          </p:nvCxnSpPr>
          <p:spPr>
            <a:xfrm rot="10800000">
              <a:off x="5687937" y="2246313"/>
              <a:ext cx="3275882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674" name="Group 79"/>
            <p:cNvGrpSpPr>
              <a:grpSpLocks/>
            </p:cNvGrpSpPr>
            <p:nvPr/>
          </p:nvGrpSpPr>
          <p:grpSpPr bwMode="auto">
            <a:xfrm>
              <a:off x="5343525" y="1752600"/>
              <a:ext cx="914400" cy="914400"/>
              <a:chOff x="914400" y="4038600"/>
              <a:chExt cx="685800" cy="685800"/>
            </a:xfrm>
          </p:grpSpPr>
          <p:sp>
            <p:nvSpPr>
              <p:cNvPr id="129" name="Regular Pentagon 128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0" name="TextBox 75"/>
              <p:cNvSpPr txBox="1"/>
              <p:nvPr/>
            </p:nvSpPr>
            <p:spPr>
              <a:xfrm>
                <a:off x="1066767" y="4114800"/>
                <a:ext cx="380916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5675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48525" y="18288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76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334125" y="18288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2" name="Group 131"/>
          <p:cNvGrpSpPr>
            <a:grpSpLocks/>
          </p:cNvGrpSpPr>
          <p:nvPr/>
        </p:nvGrpSpPr>
        <p:grpSpPr bwMode="auto">
          <a:xfrm>
            <a:off x="0" y="0"/>
            <a:ext cx="3621088" cy="955675"/>
            <a:chOff x="0" y="0"/>
            <a:chExt cx="3620294" cy="955675"/>
          </a:xfrm>
        </p:grpSpPr>
        <p:cxnSp>
          <p:nvCxnSpPr>
            <p:cNvPr id="116" name="Straight Connector 115"/>
            <p:cNvCxnSpPr/>
            <p:nvPr/>
          </p:nvCxnSpPr>
          <p:spPr>
            <a:xfrm rot="10800000">
              <a:off x="344412" y="493713"/>
              <a:ext cx="3275882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666" name="Group 79"/>
            <p:cNvGrpSpPr>
              <a:grpSpLocks/>
            </p:cNvGrpSpPr>
            <p:nvPr/>
          </p:nvGrpSpPr>
          <p:grpSpPr bwMode="auto">
            <a:xfrm>
              <a:off x="0" y="0"/>
              <a:ext cx="914400" cy="914400"/>
              <a:chOff x="914400" y="4038600"/>
              <a:chExt cx="685800" cy="685800"/>
            </a:xfrm>
          </p:grpSpPr>
          <p:sp>
            <p:nvSpPr>
              <p:cNvPr id="121" name="Regular Pentagon 120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2" name="TextBox 75"/>
              <p:cNvSpPr txBox="1"/>
              <p:nvPr/>
            </p:nvSpPr>
            <p:spPr>
              <a:xfrm>
                <a:off x="1066767" y="4114800"/>
                <a:ext cx="380916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5667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05000" y="76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68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90600" y="76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610" name="Group 90"/>
          <p:cNvGrpSpPr>
            <a:grpSpLocks/>
          </p:cNvGrpSpPr>
          <p:nvPr/>
        </p:nvGrpSpPr>
        <p:grpSpPr bwMode="auto">
          <a:xfrm>
            <a:off x="533400" y="4495800"/>
            <a:ext cx="4410075" cy="879475"/>
            <a:chOff x="1143000" y="3810000"/>
            <a:chExt cx="4410075" cy="879475"/>
          </a:xfrm>
        </p:grpSpPr>
        <p:grpSp>
          <p:nvGrpSpPr>
            <p:cNvPr id="25658" name="Group 66"/>
            <p:cNvGrpSpPr>
              <a:grpSpLocks/>
            </p:cNvGrpSpPr>
            <p:nvPr/>
          </p:nvGrpSpPr>
          <p:grpSpPr bwMode="auto">
            <a:xfrm>
              <a:off x="1143000" y="3810000"/>
              <a:ext cx="3962400" cy="879475"/>
              <a:chOff x="457200" y="5410200"/>
              <a:chExt cx="3962400" cy="879475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>
                <a:off x="1219200" y="5867400"/>
                <a:ext cx="3200400" cy="1588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5661" name="Picture 1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209800" y="5410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62" name="Picture 1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371600" y="5410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63" name="Picture 9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57200" y="5410200"/>
                <a:ext cx="981075" cy="879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64" name="Picture 1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048000" y="5410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5659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2000" y="3810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611" name="Group 82"/>
          <p:cNvGrpSpPr>
            <a:grpSpLocks/>
          </p:cNvGrpSpPr>
          <p:nvPr/>
        </p:nvGrpSpPr>
        <p:grpSpPr bwMode="auto">
          <a:xfrm>
            <a:off x="533400" y="914400"/>
            <a:ext cx="4410075" cy="879475"/>
            <a:chOff x="1143000" y="3810000"/>
            <a:chExt cx="4410075" cy="879475"/>
          </a:xfrm>
        </p:grpSpPr>
        <p:grpSp>
          <p:nvGrpSpPr>
            <p:cNvPr id="25651" name="Group 66"/>
            <p:cNvGrpSpPr>
              <a:grpSpLocks/>
            </p:cNvGrpSpPr>
            <p:nvPr/>
          </p:nvGrpSpPr>
          <p:grpSpPr bwMode="auto">
            <a:xfrm>
              <a:off x="1143000" y="3810000"/>
              <a:ext cx="3962400" cy="879475"/>
              <a:chOff x="457200" y="5410200"/>
              <a:chExt cx="3962400" cy="879475"/>
            </a:xfrm>
          </p:grpSpPr>
          <p:cxnSp>
            <p:nvCxnSpPr>
              <p:cNvPr id="86" name="Straight Connector 85"/>
              <p:cNvCxnSpPr/>
              <p:nvPr/>
            </p:nvCxnSpPr>
            <p:spPr>
              <a:xfrm>
                <a:off x="1219200" y="5867400"/>
                <a:ext cx="3200400" cy="1588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5654" name="Picture 1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209800" y="5410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55" name="Picture 1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371600" y="5410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56" name="Picture 9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57200" y="5410200"/>
                <a:ext cx="981075" cy="879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57" name="Picture 1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048000" y="5410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5652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2000" y="3810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612" name="Group 8"/>
          <p:cNvGrpSpPr>
            <a:grpSpLocks/>
          </p:cNvGrpSpPr>
          <p:nvPr/>
        </p:nvGrpSpPr>
        <p:grpSpPr bwMode="auto">
          <a:xfrm>
            <a:off x="533400" y="2743200"/>
            <a:ext cx="3470275" cy="879475"/>
            <a:chOff x="457200" y="5410200"/>
            <a:chExt cx="3470275" cy="87947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219200" y="5867400"/>
              <a:ext cx="25146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647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098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48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716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49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200" y="5410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50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8000" y="5410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613" name="Group 20"/>
          <p:cNvGrpSpPr>
            <a:grpSpLocks/>
          </p:cNvGrpSpPr>
          <p:nvPr/>
        </p:nvGrpSpPr>
        <p:grpSpPr bwMode="auto">
          <a:xfrm>
            <a:off x="5181600" y="2743200"/>
            <a:ext cx="3495675" cy="879475"/>
            <a:chOff x="2819400" y="4648200"/>
            <a:chExt cx="3495675" cy="879475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3352800" y="5105400"/>
              <a:ext cx="2819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642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194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43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6576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44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958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45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4000" y="464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614" name="Group 38"/>
          <p:cNvGrpSpPr>
            <a:grpSpLocks/>
          </p:cNvGrpSpPr>
          <p:nvPr/>
        </p:nvGrpSpPr>
        <p:grpSpPr bwMode="auto">
          <a:xfrm>
            <a:off x="5181600" y="838200"/>
            <a:ext cx="3495675" cy="879475"/>
            <a:chOff x="2819400" y="4648200"/>
            <a:chExt cx="3495675" cy="879475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3352800" y="5105400"/>
              <a:ext cx="2819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637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194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38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6576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39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95800" y="464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40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4000" y="464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2" name="Group 51"/>
          <p:cNvGrpSpPr>
            <a:grpSpLocks/>
          </p:cNvGrpSpPr>
          <p:nvPr/>
        </p:nvGrpSpPr>
        <p:grpSpPr bwMode="auto">
          <a:xfrm>
            <a:off x="5105400" y="5638800"/>
            <a:ext cx="3621088" cy="955675"/>
            <a:chOff x="5105400" y="5638800"/>
            <a:chExt cx="3620294" cy="955675"/>
          </a:xfrm>
        </p:grpSpPr>
        <p:cxnSp>
          <p:nvCxnSpPr>
            <p:cNvPr id="53" name="Straight Connector 52"/>
            <p:cNvCxnSpPr/>
            <p:nvPr/>
          </p:nvCxnSpPr>
          <p:spPr>
            <a:xfrm rot="10800000">
              <a:off x="5449812" y="6132513"/>
              <a:ext cx="3275882" cy="3175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629" name="Group 79"/>
            <p:cNvGrpSpPr>
              <a:grpSpLocks/>
            </p:cNvGrpSpPr>
            <p:nvPr/>
          </p:nvGrpSpPr>
          <p:grpSpPr bwMode="auto">
            <a:xfrm>
              <a:off x="5105400" y="5638800"/>
              <a:ext cx="914400" cy="914400"/>
              <a:chOff x="914400" y="4038600"/>
              <a:chExt cx="685800" cy="685800"/>
            </a:xfrm>
          </p:grpSpPr>
          <p:sp>
            <p:nvSpPr>
              <p:cNvPr id="57" name="Regular Pentagon 56"/>
              <p:cNvSpPr/>
              <p:nvPr/>
            </p:nvSpPr>
            <p:spPr>
              <a:xfrm>
                <a:off x="914400" y="4038600"/>
                <a:ext cx="685800" cy="685800"/>
              </a:xfrm>
              <a:prstGeom prst="pentagon">
                <a:avLst/>
              </a:prstGeom>
              <a:gradFill flip="none" rotWithShape="1">
                <a:gsLst>
                  <a:gs pos="0">
                    <a:schemeClr val="accent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8" name="TextBox 75"/>
              <p:cNvSpPr txBox="1"/>
              <p:nvPr/>
            </p:nvSpPr>
            <p:spPr>
              <a:xfrm>
                <a:off x="1066767" y="4114800"/>
                <a:ext cx="380916" cy="5774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4400" b="1" dirty="0" smtClean="0">
                    <a:solidFill>
                      <a:schemeClr val="accent2">
                        <a:lumMod val="50000"/>
                      </a:schemeClr>
                    </a:solidFill>
                    <a:latin typeface="Kidprint" pitchFamily="66" charset="0"/>
                  </a:rPr>
                  <a:t>A</a:t>
                </a:r>
                <a:endParaRPr lang="en-US" sz="4400" b="1" dirty="0">
                  <a:solidFill>
                    <a:schemeClr val="accent2">
                      <a:lumMod val="50000"/>
                    </a:schemeClr>
                  </a:solidFill>
                  <a:latin typeface="Kidprint" pitchFamily="66" charset="0"/>
                </a:endParaRPr>
              </a:p>
            </p:txBody>
          </p:sp>
        </p:grpSp>
        <p:pic>
          <p:nvPicPr>
            <p:cNvPr id="25630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10400" y="5715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31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096000" y="5715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616" name="Group 98"/>
          <p:cNvGrpSpPr>
            <a:grpSpLocks/>
          </p:cNvGrpSpPr>
          <p:nvPr/>
        </p:nvGrpSpPr>
        <p:grpSpPr bwMode="auto">
          <a:xfrm>
            <a:off x="4267200" y="4495800"/>
            <a:ext cx="4410075" cy="879475"/>
            <a:chOff x="1143000" y="3810000"/>
            <a:chExt cx="4410075" cy="879475"/>
          </a:xfrm>
        </p:grpSpPr>
        <p:grpSp>
          <p:nvGrpSpPr>
            <p:cNvPr id="25621" name="Group 66"/>
            <p:cNvGrpSpPr>
              <a:grpSpLocks/>
            </p:cNvGrpSpPr>
            <p:nvPr/>
          </p:nvGrpSpPr>
          <p:grpSpPr bwMode="auto">
            <a:xfrm>
              <a:off x="1143000" y="3810000"/>
              <a:ext cx="3962400" cy="879475"/>
              <a:chOff x="457200" y="5410200"/>
              <a:chExt cx="3962400" cy="879475"/>
            </a:xfrm>
          </p:grpSpPr>
          <p:cxnSp>
            <p:nvCxnSpPr>
              <p:cNvPr id="102" name="Straight Connector 101"/>
              <p:cNvCxnSpPr/>
              <p:nvPr/>
            </p:nvCxnSpPr>
            <p:spPr>
              <a:xfrm>
                <a:off x="1219200" y="5867400"/>
                <a:ext cx="3200400" cy="1588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5624" name="Picture 1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209800" y="5410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25" name="Picture 1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371600" y="5410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26" name="Picture 9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57200" y="5410200"/>
                <a:ext cx="981075" cy="879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27" name="Picture 1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048000" y="5410200"/>
                <a:ext cx="879475" cy="820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5622" name="Picture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2000" y="38100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54864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762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62925" y="18288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" name="TextBox 130"/>
          <p:cNvSpPr txBox="1">
            <a:spLocks noChangeArrowheads="1"/>
          </p:cNvSpPr>
          <p:nvPr/>
        </p:nvSpPr>
        <p:spPr bwMode="auto">
          <a:xfrm>
            <a:off x="152400" y="1828800"/>
            <a:ext cx="3962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The ADP then goes back to the light reaction to be recharged into ATP again.</a:t>
            </a: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7.26347E-7 L 0.12969 0.38006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19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51677E-6 L -0.42135 0.12468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" y="6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03215E-7 L 0.12135 -0.6747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-3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13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9" name="Group 148"/>
          <p:cNvGrpSpPr/>
          <p:nvPr/>
        </p:nvGrpSpPr>
        <p:grpSpPr>
          <a:xfrm>
            <a:off x="4495800" y="5638800"/>
            <a:ext cx="1295400" cy="747346"/>
            <a:chOff x="4114800" y="2209800"/>
            <a:chExt cx="19812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50" name="8-Point Star 149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495799" y="2514600"/>
              <a:ext cx="1219200" cy="517789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Kidprint" pitchFamily="66" charset="0"/>
                </a:rPr>
                <a:t>NADP+</a:t>
              </a:r>
            </a:p>
          </p:txBody>
        </p:sp>
      </p:grpSp>
      <p:grpSp>
        <p:nvGrpSpPr>
          <p:cNvPr id="131" name="Group 130"/>
          <p:cNvGrpSpPr>
            <a:grpSpLocks/>
          </p:cNvGrpSpPr>
          <p:nvPr/>
        </p:nvGrpSpPr>
        <p:grpSpPr bwMode="auto">
          <a:xfrm>
            <a:off x="1371600" y="152400"/>
            <a:ext cx="1295400" cy="747713"/>
            <a:chOff x="4114800" y="2209800"/>
            <a:chExt cx="1981200" cy="1143000"/>
          </a:xfrm>
        </p:grpSpPr>
        <p:sp>
          <p:nvSpPr>
            <p:cNvPr id="132" name="8-Point Star 131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adFill>
              <a:gsLst>
                <a:gs pos="0">
                  <a:srgbClr val="FFF200">
                    <a:alpha val="0"/>
                  </a:srgbClr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r="100000" b="100000"/>
              </a:path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711" name="TextBox 132"/>
            <p:cNvSpPr txBox="1">
              <a:spLocks noChangeArrowheads="1"/>
            </p:cNvSpPr>
            <p:nvPr/>
          </p:nvSpPr>
          <p:spPr bwMode="auto">
            <a:xfrm>
              <a:off x="4495799" y="2514600"/>
              <a:ext cx="1219200" cy="517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>
                  <a:latin typeface="Kidprint"/>
                </a:rPr>
                <a:t>NADPH</a:t>
              </a:r>
            </a:p>
          </p:txBody>
        </p:sp>
      </p:grpSp>
      <p:cxnSp>
        <p:nvCxnSpPr>
          <p:cNvPr id="109" name="Straight Connector 108"/>
          <p:cNvCxnSpPr/>
          <p:nvPr/>
        </p:nvCxnSpPr>
        <p:spPr>
          <a:xfrm>
            <a:off x="3505200" y="49530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876800" y="49530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4876800" y="32004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3352800" y="32004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505200" y="13716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4876800" y="1295400"/>
            <a:ext cx="990600" cy="1588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44958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27432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27432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44958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9144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838200"/>
            <a:ext cx="98107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6" name="Group 115"/>
          <p:cNvGrpSpPr>
            <a:grpSpLocks/>
          </p:cNvGrpSpPr>
          <p:nvPr/>
        </p:nvGrpSpPr>
        <p:grpSpPr bwMode="auto">
          <a:xfrm>
            <a:off x="1981200" y="228600"/>
            <a:ext cx="1295400" cy="747713"/>
            <a:chOff x="4114800" y="2209800"/>
            <a:chExt cx="1981200" cy="1143000"/>
          </a:xfrm>
        </p:grpSpPr>
        <p:sp>
          <p:nvSpPr>
            <p:cNvPr id="117" name="8-Point Star 116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adFill>
              <a:gsLst>
                <a:gs pos="0">
                  <a:srgbClr val="FFF200">
                    <a:alpha val="0"/>
                  </a:srgbClr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r="100000" b="100000"/>
              </a:path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707" name="TextBox 117"/>
            <p:cNvSpPr txBox="1">
              <a:spLocks noChangeArrowheads="1"/>
            </p:cNvSpPr>
            <p:nvPr/>
          </p:nvSpPr>
          <p:spPr bwMode="auto">
            <a:xfrm>
              <a:off x="4495799" y="2514600"/>
              <a:ext cx="1219200" cy="517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>
                  <a:latin typeface="Kidprint"/>
                </a:rPr>
                <a:t>NADPH</a:t>
              </a:r>
            </a:p>
          </p:txBody>
        </p:sp>
      </p:grpSp>
      <p:grpSp>
        <p:nvGrpSpPr>
          <p:cNvPr id="119" name="Group 118"/>
          <p:cNvGrpSpPr>
            <a:grpSpLocks/>
          </p:cNvGrpSpPr>
          <p:nvPr/>
        </p:nvGrpSpPr>
        <p:grpSpPr bwMode="auto">
          <a:xfrm>
            <a:off x="2971800" y="0"/>
            <a:ext cx="1295400" cy="747713"/>
            <a:chOff x="4114800" y="2209800"/>
            <a:chExt cx="1981200" cy="1143000"/>
          </a:xfrm>
        </p:grpSpPr>
        <p:sp>
          <p:nvSpPr>
            <p:cNvPr id="120" name="8-Point Star 119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adFill>
              <a:gsLst>
                <a:gs pos="0">
                  <a:srgbClr val="FFF200">
                    <a:alpha val="0"/>
                  </a:srgbClr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r="100000" b="100000"/>
              </a:path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703" name="TextBox 120"/>
            <p:cNvSpPr txBox="1">
              <a:spLocks noChangeArrowheads="1"/>
            </p:cNvSpPr>
            <p:nvPr/>
          </p:nvSpPr>
          <p:spPr bwMode="auto">
            <a:xfrm>
              <a:off x="4495799" y="2514600"/>
              <a:ext cx="1219200" cy="517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>
                  <a:latin typeface="Kidprint"/>
                </a:rPr>
                <a:t>NADPH</a:t>
              </a:r>
            </a:p>
          </p:txBody>
        </p:sp>
      </p:grpSp>
      <p:grpSp>
        <p:nvGrpSpPr>
          <p:cNvPr id="122" name="Group 121"/>
          <p:cNvGrpSpPr>
            <a:grpSpLocks/>
          </p:cNvGrpSpPr>
          <p:nvPr/>
        </p:nvGrpSpPr>
        <p:grpSpPr bwMode="auto">
          <a:xfrm>
            <a:off x="3962400" y="0"/>
            <a:ext cx="1295400" cy="747713"/>
            <a:chOff x="4114800" y="2209800"/>
            <a:chExt cx="1981200" cy="1143000"/>
          </a:xfrm>
        </p:grpSpPr>
        <p:sp>
          <p:nvSpPr>
            <p:cNvPr id="123" name="8-Point Star 122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adFill>
              <a:gsLst>
                <a:gs pos="0">
                  <a:srgbClr val="FFF200">
                    <a:alpha val="0"/>
                  </a:srgbClr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r="100000" b="100000"/>
              </a:path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699" name="TextBox 123"/>
            <p:cNvSpPr txBox="1">
              <a:spLocks noChangeArrowheads="1"/>
            </p:cNvSpPr>
            <p:nvPr/>
          </p:nvSpPr>
          <p:spPr bwMode="auto">
            <a:xfrm>
              <a:off x="4495799" y="2514600"/>
              <a:ext cx="1219200" cy="517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>
                  <a:latin typeface="Kidprint"/>
                </a:rPr>
                <a:t>NADPH</a:t>
              </a:r>
            </a:p>
          </p:txBody>
        </p:sp>
      </p:grpSp>
      <p:grpSp>
        <p:nvGrpSpPr>
          <p:cNvPr id="125" name="Group 124"/>
          <p:cNvGrpSpPr>
            <a:grpSpLocks/>
          </p:cNvGrpSpPr>
          <p:nvPr/>
        </p:nvGrpSpPr>
        <p:grpSpPr bwMode="auto">
          <a:xfrm>
            <a:off x="533400" y="0"/>
            <a:ext cx="1295400" cy="747713"/>
            <a:chOff x="4114800" y="2209800"/>
            <a:chExt cx="1981200" cy="1143000"/>
          </a:xfrm>
        </p:grpSpPr>
        <p:sp>
          <p:nvSpPr>
            <p:cNvPr id="126" name="8-Point Star 125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adFill>
              <a:gsLst>
                <a:gs pos="0">
                  <a:srgbClr val="FFF200">
                    <a:alpha val="0"/>
                  </a:srgbClr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r="100000" b="100000"/>
              </a:path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695" name="TextBox 126"/>
            <p:cNvSpPr txBox="1">
              <a:spLocks noChangeArrowheads="1"/>
            </p:cNvSpPr>
            <p:nvPr/>
          </p:nvSpPr>
          <p:spPr bwMode="auto">
            <a:xfrm>
              <a:off x="4495799" y="2514600"/>
              <a:ext cx="1219200" cy="517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>
                  <a:latin typeface="Kidprint"/>
                </a:rPr>
                <a:t>NADPH</a:t>
              </a:r>
            </a:p>
          </p:txBody>
        </p:sp>
      </p:grpSp>
      <p:grpSp>
        <p:nvGrpSpPr>
          <p:cNvPr id="128" name="Group 127"/>
          <p:cNvGrpSpPr>
            <a:grpSpLocks/>
          </p:cNvGrpSpPr>
          <p:nvPr/>
        </p:nvGrpSpPr>
        <p:grpSpPr bwMode="auto">
          <a:xfrm>
            <a:off x="3429000" y="152400"/>
            <a:ext cx="1295400" cy="747713"/>
            <a:chOff x="4114800" y="2209800"/>
            <a:chExt cx="1981200" cy="1143000"/>
          </a:xfrm>
        </p:grpSpPr>
        <p:sp>
          <p:nvSpPr>
            <p:cNvPr id="129" name="8-Point Star 128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adFill>
              <a:gsLst>
                <a:gs pos="0">
                  <a:srgbClr val="FFF200">
                    <a:alpha val="0"/>
                  </a:srgbClr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r="100000" b="100000"/>
              </a:path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691" name="TextBox 129"/>
            <p:cNvSpPr txBox="1">
              <a:spLocks noChangeArrowheads="1"/>
            </p:cNvSpPr>
            <p:nvPr/>
          </p:nvSpPr>
          <p:spPr bwMode="auto">
            <a:xfrm>
              <a:off x="4495799" y="2514600"/>
              <a:ext cx="1219200" cy="517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b="1">
                  <a:latin typeface="Kidprint"/>
                </a:rPr>
                <a:t>NADPH</a:t>
              </a: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3276600" y="5791200"/>
            <a:ext cx="1295400" cy="747346"/>
            <a:chOff x="4114800" y="2209800"/>
            <a:chExt cx="19812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35" name="8-Point Star 134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4495799" y="2514600"/>
              <a:ext cx="1219200" cy="517789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Kidprint" pitchFamily="66" charset="0"/>
                </a:rPr>
                <a:t>NADP+</a:t>
              </a: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4267200" y="5410200"/>
            <a:ext cx="1295400" cy="747346"/>
            <a:chOff x="4114800" y="2209800"/>
            <a:chExt cx="19812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44" name="8-Point Star 143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4495799" y="2514600"/>
              <a:ext cx="1219200" cy="517789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Kidprint" pitchFamily="66" charset="0"/>
                </a:rPr>
                <a:t>NADP+</a:t>
              </a:r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3810000" y="5638800"/>
            <a:ext cx="1295400" cy="747346"/>
            <a:chOff x="4114800" y="2209800"/>
            <a:chExt cx="19812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38" name="8-Point Star 137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495799" y="2514600"/>
              <a:ext cx="1219200" cy="517789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Kidprint" pitchFamily="66" charset="0"/>
                </a:rPr>
                <a:t>NADP+</a:t>
              </a: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3429000" y="5257800"/>
            <a:ext cx="1295400" cy="747346"/>
            <a:chOff x="4114800" y="2209800"/>
            <a:chExt cx="19812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41" name="8-Point Star 140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4495799" y="2514600"/>
              <a:ext cx="1219200" cy="517789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Kidprint" pitchFamily="66" charset="0"/>
                </a:rPr>
                <a:t>NADP+</a:t>
              </a:r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4267200" y="5943600"/>
            <a:ext cx="1295400" cy="747346"/>
            <a:chOff x="4114800" y="2209800"/>
            <a:chExt cx="19812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47" name="8-Point Star 146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4495799" y="2514600"/>
              <a:ext cx="1219200" cy="517789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latin typeface="Kidprint" pitchFamily="66" charset="0"/>
                </a:rPr>
                <a:t>NADP+</a:t>
              </a:r>
            </a:p>
          </p:txBody>
        </p:sp>
      </p:grpSp>
      <p:sp>
        <p:nvSpPr>
          <p:cNvPr id="152" name="TextBox 151"/>
          <p:cNvSpPr txBox="1">
            <a:spLocks noChangeArrowheads="1"/>
          </p:cNvSpPr>
          <p:nvPr/>
        </p:nvSpPr>
        <p:spPr bwMode="auto">
          <a:xfrm>
            <a:off x="152400" y="1752600"/>
            <a:ext cx="3657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As NADPH enters from the light reaction, the phosphates from the ATP molecules break off</a:t>
            </a:r>
          </a:p>
        </p:txBody>
      </p:sp>
      <p:sp>
        <p:nvSpPr>
          <p:cNvPr id="153" name="TextBox 152"/>
          <p:cNvSpPr txBox="1">
            <a:spLocks noChangeArrowheads="1"/>
          </p:cNvSpPr>
          <p:nvPr/>
        </p:nvSpPr>
        <p:spPr bwMode="auto">
          <a:xfrm>
            <a:off x="5257800" y="3657600"/>
            <a:ext cx="3886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3300"/>
                </a:solidFill>
                <a:latin typeface="Kidprint"/>
              </a:rPr>
              <a:t>Then, the NADPH becomes NADP+. These molecules then return to the light reaction</a:t>
            </a:r>
          </a:p>
        </p:txBody>
      </p:sp>
      <p:grpSp>
        <p:nvGrpSpPr>
          <p:cNvPr id="26652" name="Group 165"/>
          <p:cNvGrpSpPr>
            <a:grpSpLocks/>
          </p:cNvGrpSpPr>
          <p:nvPr/>
        </p:nvGrpSpPr>
        <p:grpSpPr bwMode="auto">
          <a:xfrm>
            <a:off x="533400" y="4495800"/>
            <a:ext cx="3470275" cy="879475"/>
            <a:chOff x="533400" y="914400"/>
            <a:chExt cx="3470275" cy="879475"/>
          </a:xfrm>
        </p:grpSpPr>
        <p:cxnSp>
          <p:nvCxnSpPr>
            <p:cNvPr id="167" name="Straight Connector 166"/>
            <p:cNvCxnSpPr/>
            <p:nvPr/>
          </p:nvCxnSpPr>
          <p:spPr>
            <a:xfrm>
              <a:off x="1295400" y="1371600"/>
              <a:ext cx="2438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684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124200" y="914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85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86000" y="914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86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47800" y="914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87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400" y="914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653" name="Group 171"/>
          <p:cNvGrpSpPr>
            <a:grpSpLocks/>
          </p:cNvGrpSpPr>
          <p:nvPr/>
        </p:nvGrpSpPr>
        <p:grpSpPr bwMode="auto">
          <a:xfrm>
            <a:off x="5181600" y="4495800"/>
            <a:ext cx="3495675" cy="879475"/>
            <a:chOff x="5181600" y="838200"/>
            <a:chExt cx="3495675" cy="879475"/>
          </a:xfrm>
        </p:grpSpPr>
        <p:cxnSp>
          <p:nvCxnSpPr>
            <p:cNvPr id="173" name="Straight Connector 172"/>
            <p:cNvCxnSpPr/>
            <p:nvPr/>
          </p:nvCxnSpPr>
          <p:spPr>
            <a:xfrm>
              <a:off x="5486400" y="1295400"/>
              <a:ext cx="27432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679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0198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80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580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81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696200" y="83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8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816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654" name="Group 177"/>
          <p:cNvGrpSpPr>
            <a:grpSpLocks/>
          </p:cNvGrpSpPr>
          <p:nvPr/>
        </p:nvGrpSpPr>
        <p:grpSpPr bwMode="auto">
          <a:xfrm>
            <a:off x="5181600" y="2743200"/>
            <a:ext cx="3495675" cy="879475"/>
            <a:chOff x="5181600" y="838200"/>
            <a:chExt cx="3495675" cy="879475"/>
          </a:xfrm>
        </p:grpSpPr>
        <p:cxnSp>
          <p:nvCxnSpPr>
            <p:cNvPr id="179" name="Straight Connector 178"/>
            <p:cNvCxnSpPr/>
            <p:nvPr/>
          </p:nvCxnSpPr>
          <p:spPr>
            <a:xfrm>
              <a:off x="5486400" y="1295400"/>
              <a:ext cx="27432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674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0198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75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580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76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696200" y="83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77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816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655" name="Group 183"/>
          <p:cNvGrpSpPr>
            <a:grpSpLocks/>
          </p:cNvGrpSpPr>
          <p:nvPr/>
        </p:nvGrpSpPr>
        <p:grpSpPr bwMode="auto">
          <a:xfrm>
            <a:off x="5181600" y="838200"/>
            <a:ext cx="3495675" cy="879475"/>
            <a:chOff x="5181600" y="838200"/>
            <a:chExt cx="3495675" cy="879475"/>
          </a:xfrm>
        </p:grpSpPr>
        <p:cxnSp>
          <p:nvCxnSpPr>
            <p:cNvPr id="185" name="Straight Connector 184"/>
            <p:cNvCxnSpPr/>
            <p:nvPr/>
          </p:nvCxnSpPr>
          <p:spPr>
            <a:xfrm>
              <a:off x="5486400" y="1295400"/>
              <a:ext cx="27432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669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0198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70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580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71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696200" y="838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72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81600" y="838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656" name="Group 189"/>
          <p:cNvGrpSpPr>
            <a:grpSpLocks/>
          </p:cNvGrpSpPr>
          <p:nvPr/>
        </p:nvGrpSpPr>
        <p:grpSpPr bwMode="auto">
          <a:xfrm>
            <a:off x="533400" y="2743200"/>
            <a:ext cx="3470275" cy="879475"/>
            <a:chOff x="533400" y="2743200"/>
            <a:chExt cx="3470275" cy="879475"/>
          </a:xfrm>
        </p:grpSpPr>
        <p:cxnSp>
          <p:nvCxnSpPr>
            <p:cNvPr id="191" name="Straight Connector 190"/>
            <p:cNvCxnSpPr/>
            <p:nvPr/>
          </p:nvCxnSpPr>
          <p:spPr>
            <a:xfrm>
              <a:off x="1219200" y="3200400"/>
              <a:ext cx="25908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664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86000" y="2743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65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47800" y="2743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66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400" y="27432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67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124200" y="27432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657" name="Group 195"/>
          <p:cNvGrpSpPr>
            <a:grpSpLocks/>
          </p:cNvGrpSpPr>
          <p:nvPr/>
        </p:nvGrpSpPr>
        <p:grpSpPr bwMode="auto">
          <a:xfrm>
            <a:off x="533400" y="914400"/>
            <a:ext cx="3470275" cy="879475"/>
            <a:chOff x="533400" y="914400"/>
            <a:chExt cx="3470275" cy="879475"/>
          </a:xfrm>
        </p:grpSpPr>
        <p:cxnSp>
          <p:nvCxnSpPr>
            <p:cNvPr id="197" name="Straight Connector 196"/>
            <p:cNvCxnSpPr/>
            <p:nvPr/>
          </p:nvCxnSpPr>
          <p:spPr>
            <a:xfrm>
              <a:off x="1295400" y="1371600"/>
              <a:ext cx="2438400" cy="1588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659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124200" y="914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60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86000" y="914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61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47800" y="914400"/>
              <a:ext cx="879475" cy="82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62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400" y="914400"/>
              <a:ext cx="981075" cy="879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8013E-6 L 0.05417 0.7895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395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97872E-7 L -0.0375 0.8006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" y="4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97872E-7 L 0.1625 0.7784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38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324 C 0.05712 -0.00971 0.11441 -0.01619 0.15642 0.01295 C 0.19844 0.04256 0.23455 0.04673 0.2526 0.17419 C 0.27083 0.30164 0.26267 0.67314 0.26476 0.7784 " pathEditMode="relative" rAng="0" ptsTypes="aaaA">
                                      <p:cBhvr>
                                        <p:cTn id="5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" y="38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8013E-6 C 0.10782 0.01203 0.2158 0.02429 0.26372 0.06338 C 0.31164 0.10247 0.28993 0.1492 0.28785 0.23502 C 0.28577 0.32084 0.26268 0.48762 0.25157 0.57807 C 0.24045 0.66875 0.22327 0.7386 0.22118 0.77839 " pathEditMode="relative" rAng="0" ptsTypes="aaaaA">
                                      <p:cBhvr>
                                        <p:cTn id="56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38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069 C 0.13767 -0.00185 0.27534 -0.00278 0.34861 0.02799 C 0.42187 0.05876 0.4309 0.0532 0.43941 0.1839 C 0.44791 0.3146 0.40243 0.71501 0.4 0.81171 " pathEditMode="relative" rAng="0" ptsTypes="aaaA">
                                      <p:cBhvr>
                                        <p:cTn id="5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" y="405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1883E-6 C -0.07951 0.03933 -0.15868 0.07935 -0.23159 0.08258 C -0.30468 0.08605 -0.38645 0.12584 -0.43889 0.0192 C -0.49097 -0.08674 -0.53941 -0.49502 -0.54583 -0.55471 " pathEditMode="relative" rAng="0" ptsTypes="aaaA">
                                      <p:cBhvr>
                                        <p:cTn id="175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-214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3.96715E-6 C -0.05226 0.06015 -0.10452 0.12052 -0.18178 0.11312 C -0.25904 0.10572 -0.40921 0.01203 -0.46372 -0.04441 C -0.51824 -0.10085 -0.50244 -0.19662 -0.50904 -0.22623 " pathEditMode="relative" ptsTypes="aaaA">
                                      <p:cBhvr>
                                        <p:cTn id="177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-0.00995 L 0.00833 0.22438 " pathEditMode="relative" rAng="0" ptsTypes="AA">
                                      <p:cBhvr>
                                        <p:cTn id="179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17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36965E-6 L 0.17917 0.1566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78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-0.00995 C 0.08489 0.05367 0.1493 0.11705 0.23559 0.11959 C 0.32187 0.12237 0.47725 0.10456 0.53802 0.00555 C 0.59861 -0.09369 0.57743 -0.37382 0.6 -0.47467 " pathEditMode="relative" rAng="0" ptsTypes="aaaA">
                                      <p:cBhvr>
                                        <p:cTn id="183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" y="-166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091E-6 C 0.12379 0.06038 0.24792 0.12145 0.33559 0.00417 C 0.42309 -0.11288 0.49723 -0.59241 0.525 -0.70206 " pathEditMode="relative" rAng="0" ptsTypes="aaA">
                                      <p:cBhvr>
                                        <p:cTn id="185" dur="2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" y="-2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/>
      <p:bldP spid="152" grpId="1"/>
      <p:bldP spid="153" grpId="0"/>
      <p:bldP spid="153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543</TotalTime>
  <Words>257</Words>
  <Application>Microsoft Office PowerPoint</Application>
  <PresentationFormat>On-screen Show (4:3)</PresentationFormat>
  <Paragraphs>63</Paragraphs>
  <Slides>15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Kidprint</vt:lpstr>
      <vt:lpstr>Office Theme</vt:lpstr>
      <vt:lpstr>THE CALVIN CYCLE         Created by: Caitlynn Lied 2008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NPSD</cp:lastModifiedBy>
  <cp:revision>92</cp:revision>
  <dcterms:created xsi:type="dcterms:W3CDTF">2008-12-11T20:06:20Z</dcterms:created>
  <dcterms:modified xsi:type="dcterms:W3CDTF">2008-12-18T01:04:58Z</dcterms:modified>
</cp:coreProperties>
</file>